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272" r:id="rId5"/>
    <p:sldId id="347" r:id="rId6"/>
    <p:sldId id="394" r:id="rId7"/>
    <p:sldId id="397" r:id="rId8"/>
    <p:sldId id="477" r:id="rId9"/>
    <p:sldId id="378" r:id="rId10"/>
    <p:sldId id="486" r:id="rId11"/>
    <p:sldId id="487" r:id="rId12"/>
    <p:sldId id="392" r:id="rId13"/>
    <p:sldId id="384" r:id="rId14"/>
    <p:sldId id="476" r:id="rId15"/>
    <p:sldId id="388" r:id="rId16"/>
    <p:sldId id="480" r:id="rId17"/>
    <p:sldId id="481" r:id="rId18"/>
    <p:sldId id="482" r:id="rId19"/>
    <p:sldId id="353" r:id="rId20"/>
    <p:sldId id="355" r:id="rId21"/>
    <p:sldId id="374" r:id="rId22"/>
    <p:sldId id="356" r:id="rId23"/>
    <p:sldId id="358" r:id="rId24"/>
    <p:sldId id="484" r:id="rId25"/>
    <p:sldId id="483" r:id="rId26"/>
    <p:sldId id="485" r:id="rId27"/>
    <p:sldId id="373" r:id="rId28"/>
    <p:sldId id="360" r:id="rId29"/>
    <p:sldId id="475" r:id="rId30"/>
    <p:sldId id="37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00"/>
    <a:srgbClr val="000099"/>
    <a:srgbClr val="E9DEEB"/>
    <a:srgbClr val="D4E2F4"/>
    <a:srgbClr val="DDEFFF"/>
    <a:srgbClr val="FDF2E8"/>
    <a:srgbClr val="821B81"/>
    <a:srgbClr val="EF7C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3711F-3CBD-53DE-EBF0-4DB63FCE7989}" v="28" dt="2026-05-12T12:51:27.060"/>
    <p1510:client id="{1EFA8903-1C7C-F9BF-C765-17281C83B746}" v="664" dt="2026-05-11T10:08:22.275"/>
    <p1510:client id="{98818AAA-2272-4021-9E04-B2E46A83FDEC}" v="18" dt="2026-05-12T12:40:50.807"/>
    <p1510:client id="{E17D5D94-FE88-453B-AE0D-92D6AC454CAB}" v="2" dt="2026-05-12T11:30:57.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94B666-1D80-1745-B7E6-8F7D3ABC45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B2B475-68F9-E844-A205-EBA57CAC2C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4BDCE6-14C0-5C45-94CE-823461F68033}" type="datetimeFigureOut">
              <a:rPr lang="en-US" smtClean="0"/>
              <a:t>5/13/2026</a:t>
            </a:fld>
            <a:endParaRPr lang="en-US"/>
          </a:p>
        </p:txBody>
      </p:sp>
      <p:sp>
        <p:nvSpPr>
          <p:cNvPr id="4" name="Footer Placeholder 3">
            <a:extLst>
              <a:ext uri="{FF2B5EF4-FFF2-40B4-BE49-F238E27FC236}">
                <a16:creationId xmlns:a16="http://schemas.microsoft.com/office/drawing/2014/main" id="{977BEEDA-9261-054D-8298-AB9E72FAAB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31D35F-E3E2-194F-A399-B2227AC97C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E3DE5A-B3F7-5F43-B1F4-C128A229D1E0}" type="slidenum">
              <a:rPr lang="en-US" smtClean="0"/>
              <a:t>‹#›</a:t>
            </a:fld>
            <a:endParaRPr lang="en-US"/>
          </a:p>
        </p:txBody>
      </p:sp>
    </p:spTree>
    <p:extLst>
      <p:ext uri="{BB962C8B-B14F-4D97-AF65-F5344CB8AC3E}">
        <p14:creationId xmlns:p14="http://schemas.microsoft.com/office/powerpoint/2010/main" val="2286594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39BF1-B8DB-C040-80B3-004DEFAF0734}" type="datetimeFigureOut">
              <a:rPr lang="en-US" smtClean="0"/>
              <a:t>5/13/2026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26420-EECA-8C49-8D22-E3DC39119240}" type="slidenum">
              <a:rPr lang="en-US" smtClean="0"/>
              <a:t>‹#›</a:t>
            </a:fld>
            <a:endParaRPr lang="en-US"/>
          </a:p>
        </p:txBody>
      </p:sp>
    </p:spTree>
    <p:extLst>
      <p:ext uri="{BB962C8B-B14F-4D97-AF65-F5344CB8AC3E}">
        <p14:creationId xmlns:p14="http://schemas.microsoft.com/office/powerpoint/2010/main" val="128246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limateuniversity.f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2</a:t>
            </a:fld>
            <a:endParaRPr lang="en-US"/>
          </a:p>
        </p:txBody>
      </p:sp>
    </p:spTree>
    <p:extLst>
      <p:ext uri="{BB962C8B-B14F-4D97-AF65-F5344CB8AC3E}">
        <p14:creationId xmlns:p14="http://schemas.microsoft.com/office/powerpoint/2010/main" val="3662228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De valda kurserna bör vara relevanta för studentens läroplan och utbytesstudier bör räknas tillgodo för examen på Arcada. Studenten bör under utbytet framskrida i studierna i samma takt som krävs på Arcada (ett </a:t>
            </a:r>
            <a:r>
              <a:rPr lang="sv-SE" sz="1200" b="0" i="0" kern="1200" err="1">
                <a:solidFill>
                  <a:schemeClr val="tx1"/>
                </a:solidFill>
                <a:effectLst/>
                <a:latin typeface="+mn-lt"/>
                <a:ea typeface="+mn-ea"/>
                <a:cs typeface="+mn-cs"/>
              </a:rPr>
              <a:t>preliminary</a:t>
            </a:r>
            <a:r>
              <a:rPr lang="sv-SE" sz="1200" b="0" i="0" kern="1200">
                <a:solidFill>
                  <a:schemeClr val="tx1"/>
                </a:solidFill>
                <a:effectLst/>
                <a:latin typeface="+mn-lt"/>
                <a:ea typeface="+mn-ea"/>
                <a:cs typeface="+mn-cs"/>
              </a:rPr>
              <a:t> Learning </a:t>
            </a:r>
            <a:r>
              <a:rPr lang="sv-SE" sz="1200" b="0" i="0" kern="1200" err="1">
                <a:solidFill>
                  <a:schemeClr val="tx1"/>
                </a:solidFill>
                <a:effectLst/>
                <a:latin typeface="+mn-lt"/>
                <a:ea typeface="+mn-ea"/>
                <a:cs typeface="+mn-cs"/>
              </a:rPr>
              <a:t>Agreement</a:t>
            </a:r>
            <a:r>
              <a:rPr lang="sv-SE" sz="1200" b="0" i="0" kern="1200">
                <a:solidFill>
                  <a:schemeClr val="tx1"/>
                </a:solidFill>
                <a:effectLst/>
                <a:latin typeface="+mn-lt"/>
                <a:ea typeface="+mn-ea"/>
                <a:cs typeface="+mn-cs"/>
              </a:rPr>
              <a:t> bifogas till ansökan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Tillräckliga språkkunskaper för att kunna studera på värdhögskolans undervisningsspråk.</a:t>
            </a:r>
            <a:endParaRPr lang="sv-FI" b="0"/>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18</a:t>
            </a:fld>
            <a:endParaRPr lang="en-US"/>
          </a:p>
        </p:txBody>
      </p:sp>
    </p:spTree>
    <p:extLst>
      <p:ext uri="{BB962C8B-B14F-4D97-AF65-F5344CB8AC3E}">
        <p14:creationId xmlns:p14="http://schemas.microsoft.com/office/powerpoint/2010/main" val="15719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kern="1200">
                <a:solidFill>
                  <a:schemeClr val="tx1"/>
                </a:solidFill>
                <a:effectLst/>
                <a:latin typeface="+mn-lt"/>
                <a:ea typeface="+mn-ea"/>
                <a:cs typeface="+mn-cs"/>
              </a:rPr>
              <a:t>Administrationen av studierna utomlands sköts av Internationella ärenden vid Studieservice i C3.</a:t>
            </a:r>
          </a:p>
          <a:p>
            <a:endParaRPr lang="sv-SE" sz="1200" b="0" i="0" kern="1200">
              <a:solidFill>
                <a:schemeClr val="tx1"/>
              </a:solidFill>
              <a:effectLst/>
              <a:latin typeface="+mn-lt"/>
              <a:ea typeface="+mn-ea"/>
              <a:cs typeface="+mn-cs"/>
            </a:endParaRPr>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19</a:t>
            </a:fld>
            <a:endParaRPr lang="en-US"/>
          </a:p>
        </p:txBody>
      </p:sp>
    </p:spTree>
    <p:extLst>
      <p:ext uri="{BB962C8B-B14F-4D97-AF65-F5344CB8AC3E}">
        <p14:creationId xmlns:p14="http://schemas.microsoft.com/office/powerpoint/2010/main" val="697957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i="0" kern="1200">
                <a:solidFill>
                  <a:schemeClr val="tx1"/>
                </a:solidFill>
                <a:effectLst/>
                <a:latin typeface="+mn-lt"/>
                <a:ea typeface="+mn-ea"/>
                <a:cs typeface="+mn-cs"/>
              </a:rPr>
              <a:t>1. Målet med praktiken</a:t>
            </a:r>
          </a:p>
          <a:p>
            <a:r>
              <a:rPr lang="sv-SE" sz="1200" b="0" i="0" kern="1200">
                <a:solidFill>
                  <a:schemeClr val="tx1"/>
                </a:solidFill>
                <a:effectLst/>
                <a:latin typeface="+mn-lt"/>
                <a:ea typeface="+mn-ea"/>
                <a:cs typeface="+mn-cs"/>
              </a:rPr>
              <a:t>Praktiken skall ge studerande möjlighet att tillämpa de kunskaper och färdigheter utbildningen gett, samt att bli insatt i typiska arbetsuppgifter inom branschen. Studerande skall med sitt arbete vara till nytta för företaget och därför tycker vi att du skall få betalt. Praktik och examensarbete går inte att göra samtidigt men de kan nog göras vid samma företag!</a:t>
            </a:r>
          </a:p>
          <a:p>
            <a:r>
              <a:rPr lang="sv-SE" sz="1200" b="1" i="0" kern="1200">
                <a:solidFill>
                  <a:schemeClr val="tx1"/>
                </a:solidFill>
                <a:effectLst/>
                <a:latin typeface="+mn-lt"/>
                <a:ea typeface="+mn-ea"/>
                <a:cs typeface="+mn-cs"/>
              </a:rPr>
              <a:t>2. Praktikens omfattning och praktikperioder</a:t>
            </a:r>
          </a:p>
          <a:p>
            <a:r>
              <a:rPr lang="sv-SE" sz="1200" b="0" i="0" kern="1200">
                <a:solidFill>
                  <a:schemeClr val="tx1"/>
                </a:solidFill>
                <a:effectLst/>
                <a:latin typeface="+mn-lt"/>
                <a:ea typeface="+mn-ea"/>
                <a:cs typeface="+mn-cs"/>
              </a:rPr>
              <a:t>Praktikens omfattning är totalt 30 sp, vilket motsvarar 20 veckors heltidsarbete. Totalt innebär praktiken alltså 800 timmar arbete. Praktikperioderna är enligt läroplanen förlagda under fjärde studieåret men du kan flexibelt välja att utföra praktiken även under sommarmånaderna eller under övriga tider som bättre passar in i din individuella studieplan.</a:t>
            </a:r>
          </a:p>
          <a:p>
            <a:r>
              <a:rPr lang="sv-SE" sz="1200" b="1" i="0" kern="1200">
                <a:solidFill>
                  <a:schemeClr val="tx1"/>
                </a:solidFill>
                <a:effectLst/>
                <a:latin typeface="+mn-lt"/>
                <a:ea typeface="+mn-ea"/>
                <a:cs typeface="+mn-cs"/>
              </a:rPr>
              <a:t>3. Vad godkänns som praktik?</a:t>
            </a:r>
          </a:p>
          <a:p>
            <a:r>
              <a:rPr lang="sv-SE" sz="1200" b="0" i="0" kern="1200">
                <a:solidFill>
                  <a:schemeClr val="tx1"/>
                </a:solidFill>
                <a:effectLst/>
                <a:latin typeface="+mn-lt"/>
                <a:ea typeface="+mn-ea"/>
                <a:cs typeface="+mn-cs"/>
              </a:rPr>
              <a:t>Som praktik kan endast godkännas arbete inom branscher som är kopplade till yrkesstudierna. Det viktigaste med praktiken är att förstå kopplingen teori - tillämpning, och att genom exempel se hur teorin omsätts i praktiken. Dessa reflektioner bör dokumenteras i en praktikdagbok.</a:t>
            </a:r>
          </a:p>
          <a:p>
            <a:r>
              <a:rPr lang="sv-SE" sz="1200" b="1" i="0" kern="1200">
                <a:solidFill>
                  <a:schemeClr val="tx1"/>
                </a:solidFill>
                <a:effectLst/>
                <a:latin typeface="+mn-lt"/>
                <a:ea typeface="+mn-ea"/>
                <a:cs typeface="+mn-cs"/>
              </a:rPr>
              <a:t>Praktikperiod 1</a:t>
            </a:r>
            <a:r>
              <a:rPr lang="sv-SE" sz="1200" b="0" i="0" kern="1200">
                <a:solidFill>
                  <a:schemeClr val="tx1"/>
                </a:solidFill>
                <a:effectLst/>
                <a:latin typeface="+mn-lt"/>
                <a:ea typeface="+mn-ea"/>
                <a:cs typeface="+mn-cs"/>
              </a:rPr>
              <a:t> är en grundläggande praktik, dock med klar koppling till den tekniska branschen. Under den första praktikperioden bör grundstudier integreras i praktiken så att studeranden tar reda på och analyserar sin omgivning ur ett allmänt informationstekniskt perspektiv. </a:t>
            </a:r>
          </a:p>
          <a:p>
            <a:r>
              <a:rPr lang="sv-SE" sz="1200" b="1" i="0" kern="1200">
                <a:solidFill>
                  <a:schemeClr val="tx1"/>
                </a:solidFill>
                <a:effectLst/>
                <a:latin typeface="+mn-lt"/>
                <a:ea typeface="+mn-ea"/>
                <a:cs typeface="+mn-cs"/>
              </a:rPr>
              <a:t>Praktikperiod 2</a:t>
            </a:r>
            <a:r>
              <a:rPr lang="sv-SE" sz="1200" b="0" i="0" kern="1200">
                <a:solidFill>
                  <a:schemeClr val="tx1"/>
                </a:solidFill>
                <a:effectLst/>
                <a:latin typeface="+mn-lt"/>
                <a:ea typeface="+mn-ea"/>
                <a:cs typeface="+mn-cs"/>
              </a:rPr>
              <a:t> är en specialisering vilket innebär att arbetsuppgifterna bör stöda ämnesstudiernas innehåll.</a:t>
            </a:r>
          </a:p>
          <a:p>
            <a:r>
              <a:rPr lang="sv-SE" sz="1200" b="0" i="0" kern="1200">
                <a:solidFill>
                  <a:schemeClr val="tx1"/>
                </a:solidFill>
                <a:effectLst/>
                <a:latin typeface="+mn-lt"/>
                <a:ea typeface="+mn-ea"/>
                <a:cs typeface="+mn-cs"/>
              </a:rPr>
              <a:t>Praktikperioderna är inplanerade under fjärde studieåret, period 3 och 4. Detta är dock mera en rekommendation än en absolut regel. Studenten kan flexibelt välja att utföra praktiken även under sommarmånaderna eller under övriga tider som bättre passar in i den individuella studieplanen.</a:t>
            </a:r>
          </a:p>
          <a:p>
            <a:r>
              <a:rPr lang="sv-SE" sz="1200" b="0" i="0" kern="1200">
                <a:solidFill>
                  <a:schemeClr val="tx1"/>
                </a:solidFill>
                <a:effectLst/>
                <a:latin typeface="+mn-lt"/>
                <a:ea typeface="+mn-ea"/>
                <a:cs typeface="+mn-cs"/>
              </a:rPr>
              <a:t>Exempel på arbeten som kan ge godkänd praktik är:</a:t>
            </a:r>
          </a:p>
          <a:p>
            <a:r>
              <a:rPr lang="sv-SE" sz="1200" b="0" i="0" kern="1200">
                <a:solidFill>
                  <a:schemeClr val="tx1"/>
                </a:solidFill>
                <a:effectLst/>
                <a:latin typeface="+mn-lt"/>
                <a:ea typeface="+mn-ea"/>
                <a:cs typeface="+mn-cs"/>
              </a:rPr>
              <a:t>produktutveckling</a:t>
            </a:r>
          </a:p>
          <a:p>
            <a:r>
              <a:rPr lang="sv-SE" sz="1200" b="0" i="0" kern="1200">
                <a:solidFill>
                  <a:schemeClr val="tx1"/>
                </a:solidFill>
                <a:effectLst/>
                <a:latin typeface="+mn-lt"/>
                <a:ea typeface="+mn-ea"/>
                <a:cs typeface="+mn-cs"/>
              </a:rPr>
              <a:t>planering</a:t>
            </a:r>
          </a:p>
          <a:p>
            <a:r>
              <a:rPr lang="sv-SE" sz="1200" b="0" i="0" kern="1200">
                <a:solidFill>
                  <a:schemeClr val="tx1"/>
                </a:solidFill>
                <a:effectLst/>
                <a:latin typeface="+mn-lt"/>
                <a:ea typeface="+mn-ea"/>
                <a:cs typeface="+mn-cs"/>
              </a:rPr>
              <a:t>produktion (</a:t>
            </a:r>
            <a:r>
              <a:rPr lang="sv-SE" sz="1200" b="0" i="0" kern="1200" err="1">
                <a:solidFill>
                  <a:schemeClr val="tx1"/>
                </a:solidFill>
                <a:effectLst/>
                <a:latin typeface="+mn-lt"/>
                <a:ea typeface="+mn-ea"/>
                <a:cs typeface="+mn-cs"/>
              </a:rPr>
              <a:t>t.ex</a:t>
            </a:r>
            <a:r>
              <a:rPr lang="sv-SE" sz="1200" b="0" i="0" kern="1200">
                <a:solidFill>
                  <a:schemeClr val="tx1"/>
                </a:solidFill>
                <a:effectLst/>
                <a:latin typeface="+mn-lt"/>
                <a:ea typeface="+mn-ea"/>
                <a:cs typeface="+mn-cs"/>
              </a:rPr>
              <a:t> programvaruproduktion)</a:t>
            </a:r>
          </a:p>
          <a:p>
            <a:r>
              <a:rPr lang="sv-SE" sz="1200" b="0" i="0" kern="1200">
                <a:solidFill>
                  <a:schemeClr val="tx1"/>
                </a:solidFill>
                <a:effectLst/>
                <a:latin typeface="+mn-lt"/>
                <a:ea typeface="+mn-ea"/>
                <a:cs typeface="+mn-cs"/>
              </a:rPr>
              <a:t>installation</a:t>
            </a:r>
          </a:p>
          <a:p>
            <a:r>
              <a:rPr lang="sv-SE" sz="1200" b="0" i="0" kern="1200">
                <a:solidFill>
                  <a:schemeClr val="tx1"/>
                </a:solidFill>
                <a:effectLst/>
                <a:latin typeface="+mn-lt"/>
                <a:ea typeface="+mn-ea"/>
                <a:cs typeface="+mn-cs"/>
              </a:rPr>
              <a:t>underhåll eller service</a:t>
            </a:r>
          </a:p>
          <a:p>
            <a:r>
              <a:rPr lang="sv-SE" sz="1200" b="0" i="0" kern="1200">
                <a:solidFill>
                  <a:schemeClr val="tx1"/>
                </a:solidFill>
                <a:effectLst/>
                <a:latin typeface="+mn-lt"/>
                <a:ea typeface="+mn-ea"/>
                <a:cs typeface="+mn-cs"/>
              </a:rPr>
              <a:t>användarstöd</a:t>
            </a:r>
          </a:p>
          <a:p>
            <a:r>
              <a:rPr lang="sv-SE" sz="1200" b="0" i="0" kern="1200">
                <a:solidFill>
                  <a:schemeClr val="tx1"/>
                </a:solidFill>
                <a:effectLst/>
                <a:latin typeface="+mn-lt"/>
                <a:ea typeface="+mn-ea"/>
                <a:cs typeface="+mn-cs"/>
              </a:rPr>
              <a:t>inköp eller anskaffning av produkter</a:t>
            </a:r>
          </a:p>
          <a:p>
            <a:r>
              <a:rPr lang="sv-SE" sz="1200" b="0" i="0" kern="1200">
                <a:solidFill>
                  <a:schemeClr val="tx1"/>
                </a:solidFill>
                <a:effectLst/>
                <a:latin typeface="+mn-lt"/>
                <a:ea typeface="+mn-ea"/>
                <a:cs typeface="+mn-cs"/>
              </a:rPr>
              <a:t>försäljning eller marknadsföring</a:t>
            </a:r>
          </a:p>
          <a:p>
            <a:r>
              <a:rPr lang="sv-SE" sz="1200" b="0" i="0" kern="1200">
                <a:solidFill>
                  <a:schemeClr val="tx1"/>
                </a:solidFill>
                <a:effectLst/>
                <a:latin typeface="+mn-lt"/>
                <a:ea typeface="+mn-ea"/>
                <a:cs typeface="+mn-cs"/>
              </a:rPr>
              <a:t>Handledaren bör ha möjlighet att besöka arbetsplatsen och träffa arbetsgivaren under praktikperiodens lopp.</a:t>
            </a:r>
          </a:p>
          <a:p>
            <a:r>
              <a:rPr lang="sv-SE" sz="1200" b="1" i="0" kern="1200">
                <a:solidFill>
                  <a:schemeClr val="tx1"/>
                </a:solidFill>
                <a:effectLst/>
                <a:latin typeface="+mn-lt"/>
                <a:ea typeface="+mn-ea"/>
                <a:cs typeface="+mn-cs"/>
              </a:rPr>
              <a:t>4. Praktikplan</a:t>
            </a:r>
          </a:p>
          <a:p>
            <a:r>
              <a:rPr lang="sv-SE" sz="1200" b="0" i="0" kern="1200">
                <a:solidFill>
                  <a:schemeClr val="tx1"/>
                </a:solidFill>
                <a:effectLst/>
                <a:latin typeface="+mn-lt"/>
                <a:ea typeface="+mn-ea"/>
                <a:cs typeface="+mn-cs"/>
              </a:rPr>
              <a:t>För att kunna påbörja praktiken skall en förhandsuppgift med målbeskrivning göras. Blanketten "Praktikplan" skall användas. Planen skall godkännas av skolans praktikhandledare innan praktiken påbörjas och skall undertecknas av studeranden och handledaren.</a:t>
            </a:r>
          </a:p>
          <a:p>
            <a:r>
              <a:rPr lang="sv-SE" sz="1200" b="1" i="0" kern="1200">
                <a:solidFill>
                  <a:schemeClr val="tx1"/>
                </a:solidFill>
                <a:effectLst/>
                <a:latin typeface="+mn-lt"/>
                <a:ea typeface="+mn-ea"/>
                <a:cs typeface="+mn-cs"/>
              </a:rPr>
              <a:t>5. Praktikdagbok</a:t>
            </a:r>
          </a:p>
          <a:p>
            <a:r>
              <a:rPr lang="sv-SE" sz="1200" b="0" i="0" kern="1200">
                <a:solidFill>
                  <a:schemeClr val="tx1"/>
                </a:solidFill>
                <a:effectLst/>
                <a:latin typeface="+mn-lt"/>
                <a:ea typeface="+mn-ea"/>
                <a:cs typeface="+mn-cs"/>
              </a:rPr>
              <a:t>Studeranden för under praktiken en inlärningsdagbok, där han/hon minst veckovis dokumenterar praktikarbetet samt antecknar reflektioner över hur teori och praktik knyts samman. Dagboken bifogas till praktikrapporten.</a:t>
            </a:r>
          </a:p>
          <a:p>
            <a:r>
              <a:rPr lang="sv-SE" sz="1200" b="1" i="0" kern="1200">
                <a:solidFill>
                  <a:schemeClr val="tx1"/>
                </a:solidFill>
                <a:effectLst/>
                <a:latin typeface="+mn-lt"/>
                <a:ea typeface="+mn-ea"/>
                <a:cs typeface="+mn-cs"/>
              </a:rPr>
              <a:t>6. Bedömning</a:t>
            </a:r>
          </a:p>
          <a:p>
            <a:r>
              <a:rPr lang="sv-SE" sz="1200" b="0" i="0" kern="1200">
                <a:solidFill>
                  <a:schemeClr val="tx1"/>
                </a:solidFill>
                <a:effectLst/>
                <a:latin typeface="+mn-lt"/>
                <a:ea typeface="+mn-ea"/>
                <a:cs typeface="+mn-cs"/>
              </a:rPr>
              <a:t>Praktiken bedöms med vitsordet godkänd/bör kompletteras/underkänd. Praktik kan underkännas om praktiken väsentligen avviker från den ursprungliga praktikplanen eller om praktikplan helt saknas.</a:t>
            </a:r>
          </a:p>
          <a:p>
            <a:r>
              <a:rPr lang="sv-SE" sz="1200" b="1" i="0" kern="1200">
                <a:solidFill>
                  <a:schemeClr val="tx1"/>
                </a:solidFill>
                <a:effectLst/>
                <a:latin typeface="+mn-lt"/>
                <a:ea typeface="+mn-ea"/>
                <a:cs typeface="+mn-cs"/>
              </a:rPr>
              <a:t>7. Rapportering</a:t>
            </a:r>
          </a:p>
          <a:p>
            <a:r>
              <a:rPr lang="sv-SE" sz="1200" b="0" i="0" kern="1200">
                <a:solidFill>
                  <a:schemeClr val="tx1"/>
                </a:solidFill>
                <a:effectLst/>
                <a:latin typeface="+mn-lt"/>
                <a:ea typeface="+mn-ea"/>
                <a:cs typeface="+mn-cs"/>
              </a:rPr>
              <a:t>Förrän du ger dig ut på praktik bör du lämna in blanketten "praktikplan" med vilken du får godkännande för praktikplatsen. Har du inte lämnat in en praktikplan finns det inga garantier för att praktiken kan godkännas.</a:t>
            </a:r>
          </a:p>
          <a:p>
            <a:r>
              <a:rPr lang="sv-SE" sz="1200" b="0" i="0" kern="1200">
                <a:solidFill>
                  <a:schemeClr val="tx1"/>
                </a:solidFill>
                <a:effectLst/>
                <a:latin typeface="+mn-lt"/>
                <a:ea typeface="+mn-ea"/>
                <a:cs typeface="+mn-cs"/>
              </a:rPr>
              <a:t>Under det att praktiken utförs fyller du i en "praktikdagbok" som beskriver det du gjort och upplevt varje dag. Olika format för praktikdagboken finns underkapitlet Blanketter.</a:t>
            </a:r>
          </a:p>
          <a:p>
            <a:r>
              <a:rPr lang="sv-SE" sz="1200" b="0" i="0" kern="1200">
                <a:solidFill>
                  <a:schemeClr val="tx1"/>
                </a:solidFill>
                <a:effectLst/>
                <a:latin typeface="+mn-lt"/>
                <a:ea typeface="+mn-ea"/>
                <a:cs typeface="+mn-cs"/>
              </a:rPr>
              <a:t>Då praktiken är avslutad ber du arbetsintyg av arbetsgivaren och ber honom fylla i vår blankett "praktikbedömning".</a:t>
            </a:r>
          </a:p>
          <a:p>
            <a:r>
              <a:rPr lang="sv-SE" sz="1200" b="0" i="0" kern="1200">
                <a:solidFill>
                  <a:schemeClr val="tx1"/>
                </a:solidFill>
                <a:effectLst/>
                <a:latin typeface="+mn-lt"/>
                <a:ea typeface="+mn-ea"/>
                <a:cs typeface="+mn-cs"/>
              </a:rPr>
              <a:t>Sedan är det dags att skriva "praktikrapporten". Denna bör inlämnas inom en månad efter det att praktiken slutförts. Som praktikrapportens titelblad använder man blanketten "praktikpärmblad" som sammanfattar praktisk information om praktiken.</a:t>
            </a:r>
          </a:p>
          <a:p>
            <a:r>
              <a:rPr lang="sv-SE" sz="1200" b="0" i="0" kern="1200">
                <a:solidFill>
                  <a:schemeClr val="tx1"/>
                </a:solidFill>
                <a:effectLst/>
                <a:latin typeface="+mn-lt"/>
                <a:ea typeface="+mn-ea"/>
                <a:cs typeface="+mn-cs"/>
              </a:rPr>
              <a:t>Praktikrapporten du skriver skall vara en sammanfattande rapport med reflektioner över vad du upplevt. Botten och olika format för praktikrapporten finns under Blanketter. Praktikrapporten är till sin omfattning 3 – 5 sidor.</a:t>
            </a:r>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20</a:t>
            </a:fld>
            <a:endParaRPr lang="en-US"/>
          </a:p>
        </p:txBody>
      </p:sp>
    </p:spTree>
    <p:extLst>
      <p:ext uri="{BB962C8B-B14F-4D97-AF65-F5344CB8AC3E}">
        <p14:creationId xmlns:p14="http://schemas.microsoft.com/office/powerpoint/2010/main" val="141936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EDA64-6028-FB34-015E-0F5A130CA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D8882-3FCA-0D4F-4CA1-281BE8DB5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A50F9-B73A-615B-B2F2-7E025402C06B}"/>
              </a:ext>
            </a:extLst>
          </p:cNvPr>
          <p:cNvSpPr>
            <a:spLocks noGrp="1"/>
          </p:cNvSpPr>
          <p:nvPr>
            <p:ph type="body" idx="1"/>
          </p:nvPr>
        </p:nvSpPr>
        <p:spPr/>
        <p:txBody>
          <a:bodyPr/>
          <a:lstStyle/>
          <a:p>
            <a:r>
              <a:rPr lang="sv-SE" sz="1200" b="1" i="0" kern="1200">
                <a:solidFill>
                  <a:schemeClr val="tx1"/>
                </a:solidFill>
                <a:effectLst/>
                <a:latin typeface="+mn-lt"/>
                <a:ea typeface="+mn-ea"/>
                <a:cs typeface="+mn-cs"/>
              </a:rPr>
              <a:t>1. Målet med praktiken</a:t>
            </a:r>
          </a:p>
          <a:p>
            <a:r>
              <a:rPr lang="sv-SE" sz="1200" b="0" i="0" kern="1200">
                <a:solidFill>
                  <a:schemeClr val="tx1"/>
                </a:solidFill>
                <a:effectLst/>
                <a:latin typeface="+mn-lt"/>
                <a:ea typeface="+mn-ea"/>
                <a:cs typeface="+mn-cs"/>
              </a:rPr>
              <a:t>Praktiken skall ge studerande möjlighet att tillämpa de kunskaper och färdigheter utbildningen gett, samt att bli insatt i typiska arbetsuppgifter inom branschen. Studerande skall med sitt arbete vara till nytta för företaget och därför tycker vi att du skall få betalt. Praktik och examensarbete går inte att göra samtidigt men de kan nog göras vid samma företag!</a:t>
            </a:r>
          </a:p>
          <a:p>
            <a:r>
              <a:rPr lang="sv-SE" sz="1200" b="1" i="0" kern="1200">
                <a:solidFill>
                  <a:schemeClr val="tx1"/>
                </a:solidFill>
                <a:effectLst/>
                <a:latin typeface="+mn-lt"/>
                <a:ea typeface="+mn-ea"/>
                <a:cs typeface="+mn-cs"/>
              </a:rPr>
              <a:t>2. Praktikens omfattning och praktikperioder</a:t>
            </a:r>
          </a:p>
          <a:p>
            <a:r>
              <a:rPr lang="sv-SE" sz="1200" b="0" i="0" kern="1200">
                <a:solidFill>
                  <a:schemeClr val="tx1"/>
                </a:solidFill>
                <a:effectLst/>
                <a:latin typeface="+mn-lt"/>
                <a:ea typeface="+mn-ea"/>
                <a:cs typeface="+mn-cs"/>
              </a:rPr>
              <a:t>Praktikens omfattning är totalt 30 sp, vilket motsvarar 20 veckors heltidsarbete. Totalt innebär praktiken alltså 800 timmar arbete. Praktikperioderna är enligt läroplanen förlagda under fjärde studieåret men du kan flexibelt välja att utföra praktiken även under sommarmånaderna eller under övriga tider som bättre passar in i din individuella studieplan.</a:t>
            </a:r>
          </a:p>
          <a:p>
            <a:r>
              <a:rPr lang="sv-SE" sz="1200" b="1" i="0" kern="1200">
                <a:solidFill>
                  <a:schemeClr val="tx1"/>
                </a:solidFill>
                <a:effectLst/>
                <a:latin typeface="+mn-lt"/>
                <a:ea typeface="+mn-ea"/>
                <a:cs typeface="+mn-cs"/>
              </a:rPr>
              <a:t>3. Vad godkänns som praktik?</a:t>
            </a:r>
          </a:p>
          <a:p>
            <a:r>
              <a:rPr lang="sv-SE" sz="1200" b="0" i="0" kern="1200">
                <a:solidFill>
                  <a:schemeClr val="tx1"/>
                </a:solidFill>
                <a:effectLst/>
                <a:latin typeface="+mn-lt"/>
                <a:ea typeface="+mn-ea"/>
                <a:cs typeface="+mn-cs"/>
              </a:rPr>
              <a:t>Som praktik kan endast godkännas arbete inom branscher som är kopplade till yrkesstudierna. Det viktigaste med praktiken är att förstå kopplingen teori - tillämpning, och att genom exempel se hur teorin omsätts i praktiken. Dessa reflektioner bör dokumenteras i en praktikdagbok.</a:t>
            </a:r>
          </a:p>
          <a:p>
            <a:r>
              <a:rPr lang="sv-SE" sz="1200" b="1" i="0" kern="1200">
                <a:solidFill>
                  <a:schemeClr val="tx1"/>
                </a:solidFill>
                <a:effectLst/>
                <a:latin typeface="+mn-lt"/>
                <a:ea typeface="+mn-ea"/>
                <a:cs typeface="+mn-cs"/>
              </a:rPr>
              <a:t>Praktikperiod 1</a:t>
            </a:r>
            <a:r>
              <a:rPr lang="sv-SE" sz="1200" b="0" i="0" kern="1200">
                <a:solidFill>
                  <a:schemeClr val="tx1"/>
                </a:solidFill>
                <a:effectLst/>
                <a:latin typeface="+mn-lt"/>
                <a:ea typeface="+mn-ea"/>
                <a:cs typeface="+mn-cs"/>
              </a:rPr>
              <a:t> är en grundläggande praktik, dock med klar koppling till den tekniska branschen. Under den första praktikperioden bör grundstudier integreras i praktiken så att studeranden tar reda på och analyserar sin omgivning ur ett allmänt informationstekniskt perspektiv. </a:t>
            </a:r>
          </a:p>
          <a:p>
            <a:r>
              <a:rPr lang="sv-SE" sz="1200" b="1" i="0" kern="1200">
                <a:solidFill>
                  <a:schemeClr val="tx1"/>
                </a:solidFill>
                <a:effectLst/>
                <a:latin typeface="+mn-lt"/>
                <a:ea typeface="+mn-ea"/>
                <a:cs typeface="+mn-cs"/>
              </a:rPr>
              <a:t>Praktikperiod 2</a:t>
            </a:r>
            <a:r>
              <a:rPr lang="sv-SE" sz="1200" b="0" i="0" kern="1200">
                <a:solidFill>
                  <a:schemeClr val="tx1"/>
                </a:solidFill>
                <a:effectLst/>
                <a:latin typeface="+mn-lt"/>
                <a:ea typeface="+mn-ea"/>
                <a:cs typeface="+mn-cs"/>
              </a:rPr>
              <a:t> är en specialisering vilket innebär att arbetsuppgifterna bör stöda ämnesstudiernas innehåll.</a:t>
            </a:r>
          </a:p>
          <a:p>
            <a:r>
              <a:rPr lang="sv-SE" sz="1200" b="0" i="0" kern="1200">
                <a:solidFill>
                  <a:schemeClr val="tx1"/>
                </a:solidFill>
                <a:effectLst/>
                <a:latin typeface="+mn-lt"/>
                <a:ea typeface="+mn-ea"/>
                <a:cs typeface="+mn-cs"/>
              </a:rPr>
              <a:t>Praktikperioderna är inplanerade under fjärde studieåret, period 3 och 4. Detta är dock mera en rekommendation än en absolut regel. Studenten kan flexibelt välja att utföra praktiken även under sommarmånaderna eller under övriga tider som bättre passar in i den individuella studieplanen.</a:t>
            </a:r>
          </a:p>
          <a:p>
            <a:r>
              <a:rPr lang="sv-SE" sz="1200" b="0" i="0" kern="1200">
                <a:solidFill>
                  <a:schemeClr val="tx1"/>
                </a:solidFill>
                <a:effectLst/>
                <a:latin typeface="+mn-lt"/>
                <a:ea typeface="+mn-ea"/>
                <a:cs typeface="+mn-cs"/>
              </a:rPr>
              <a:t>Exempel på arbeten som kan ge godkänd praktik är:</a:t>
            </a:r>
          </a:p>
          <a:p>
            <a:r>
              <a:rPr lang="sv-SE" sz="1200" b="0" i="0" kern="1200">
                <a:solidFill>
                  <a:schemeClr val="tx1"/>
                </a:solidFill>
                <a:effectLst/>
                <a:latin typeface="+mn-lt"/>
                <a:ea typeface="+mn-ea"/>
                <a:cs typeface="+mn-cs"/>
              </a:rPr>
              <a:t>produktutveckling</a:t>
            </a:r>
          </a:p>
          <a:p>
            <a:r>
              <a:rPr lang="sv-SE" sz="1200" b="0" i="0" kern="1200">
                <a:solidFill>
                  <a:schemeClr val="tx1"/>
                </a:solidFill>
                <a:effectLst/>
                <a:latin typeface="+mn-lt"/>
                <a:ea typeface="+mn-ea"/>
                <a:cs typeface="+mn-cs"/>
              </a:rPr>
              <a:t>planering</a:t>
            </a:r>
          </a:p>
          <a:p>
            <a:r>
              <a:rPr lang="sv-SE" sz="1200" b="0" i="0" kern="1200">
                <a:solidFill>
                  <a:schemeClr val="tx1"/>
                </a:solidFill>
                <a:effectLst/>
                <a:latin typeface="+mn-lt"/>
                <a:ea typeface="+mn-ea"/>
                <a:cs typeface="+mn-cs"/>
              </a:rPr>
              <a:t>produktion (</a:t>
            </a:r>
            <a:r>
              <a:rPr lang="sv-SE" sz="1200" b="0" i="0" kern="1200" err="1">
                <a:solidFill>
                  <a:schemeClr val="tx1"/>
                </a:solidFill>
                <a:effectLst/>
                <a:latin typeface="+mn-lt"/>
                <a:ea typeface="+mn-ea"/>
                <a:cs typeface="+mn-cs"/>
              </a:rPr>
              <a:t>t.ex</a:t>
            </a:r>
            <a:r>
              <a:rPr lang="sv-SE" sz="1200" b="0" i="0" kern="1200">
                <a:solidFill>
                  <a:schemeClr val="tx1"/>
                </a:solidFill>
                <a:effectLst/>
                <a:latin typeface="+mn-lt"/>
                <a:ea typeface="+mn-ea"/>
                <a:cs typeface="+mn-cs"/>
              </a:rPr>
              <a:t> programvaruproduktion)</a:t>
            </a:r>
          </a:p>
          <a:p>
            <a:r>
              <a:rPr lang="sv-SE" sz="1200" b="0" i="0" kern="1200">
                <a:solidFill>
                  <a:schemeClr val="tx1"/>
                </a:solidFill>
                <a:effectLst/>
                <a:latin typeface="+mn-lt"/>
                <a:ea typeface="+mn-ea"/>
                <a:cs typeface="+mn-cs"/>
              </a:rPr>
              <a:t>installation</a:t>
            </a:r>
          </a:p>
          <a:p>
            <a:r>
              <a:rPr lang="sv-SE" sz="1200" b="0" i="0" kern="1200">
                <a:solidFill>
                  <a:schemeClr val="tx1"/>
                </a:solidFill>
                <a:effectLst/>
                <a:latin typeface="+mn-lt"/>
                <a:ea typeface="+mn-ea"/>
                <a:cs typeface="+mn-cs"/>
              </a:rPr>
              <a:t>underhåll eller service</a:t>
            </a:r>
          </a:p>
          <a:p>
            <a:r>
              <a:rPr lang="sv-SE" sz="1200" b="0" i="0" kern="1200">
                <a:solidFill>
                  <a:schemeClr val="tx1"/>
                </a:solidFill>
                <a:effectLst/>
                <a:latin typeface="+mn-lt"/>
                <a:ea typeface="+mn-ea"/>
                <a:cs typeface="+mn-cs"/>
              </a:rPr>
              <a:t>användarstöd</a:t>
            </a:r>
          </a:p>
          <a:p>
            <a:r>
              <a:rPr lang="sv-SE" sz="1200" b="0" i="0" kern="1200">
                <a:solidFill>
                  <a:schemeClr val="tx1"/>
                </a:solidFill>
                <a:effectLst/>
                <a:latin typeface="+mn-lt"/>
                <a:ea typeface="+mn-ea"/>
                <a:cs typeface="+mn-cs"/>
              </a:rPr>
              <a:t>inköp eller anskaffning av produkter</a:t>
            </a:r>
          </a:p>
          <a:p>
            <a:r>
              <a:rPr lang="sv-SE" sz="1200" b="0" i="0" kern="1200">
                <a:solidFill>
                  <a:schemeClr val="tx1"/>
                </a:solidFill>
                <a:effectLst/>
                <a:latin typeface="+mn-lt"/>
                <a:ea typeface="+mn-ea"/>
                <a:cs typeface="+mn-cs"/>
              </a:rPr>
              <a:t>försäljning eller marknadsföring</a:t>
            </a:r>
          </a:p>
          <a:p>
            <a:r>
              <a:rPr lang="sv-SE" sz="1200" b="0" i="0" kern="1200">
                <a:solidFill>
                  <a:schemeClr val="tx1"/>
                </a:solidFill>
                <a:effectLst/>
                <a:latin typeface="+mn-lt"/>
                <a:ea typeface="+mn-ea"/>
                <a:cs typeface="+mn-cs"/>
              </a:rPr>
              <a:t>Handledaren bör ha möjlighet att besöka arbetsplatsen och träffa arbetsgivaren under praktikperiodens lopp.</a:t>
            </a:r>
          </a:p>
          <a:p>
            <a:r>
              <a:rPr lang="sv-SE" sz="1200" b="1" i="0" kern="1200">
                <a:solidFill>
                  <a:schemeClr val="tx1"/>
                </a:solidFill>
                <a:effectLst/>
                <a:latin typeface="+mn-lt"/>
                <a:ea typeface="+mn-ea"/>
                <a:cs typeface="+mn-cs"/>
              </a:rPr>
              <a:t>4. Praktikplan</a:t>
            </a:r>
          </a:p>
          <a:p>
            <a:r>
              <a:rPr lang="sv-SE" sz="1200" b="0" i="0" kern="1200">
                <a:solidFill>
                  <a:schemeClr val="tx1"/>
                </a:solidFill>
                <a:effectLst/>
                <a:latin typeface="+mn-lt"/>
                <a:ea typeface="+mn-ea"/>
                <a:cs typeface="+mn-cs"/>
              </a:rPr>
              <a:t>För att kunna påbörja praktiken skall en förhandsuppgift med målbeskrivning göras. Blanketten "Praktikplan" skall användas. Planen skall godkännas av skolans praktikhandledare innan praktiken påbörjas och skall undertecknas av studeranden och handledaren.</a:t>
            </a:r>
          </a:p>
          <a:p>
            <a:r>
              <a:rPr lang="sv-SE" sz="1200" b="1" i="0" kern="1200">
                <a:solidFill>
                  <a:schemeClr val="tx1"/>
                </a:solidFill>
                <a:effectLst/>
                <a:latin typeface="+mn-lt"/>
                <a:ea typeface="+mn-ea"/>
                <a:cs typeface="+mn-cs"/>
              </a:rPr>
              <a:t>5. Praktikdagbok</a:t>
            </a:r>
          </a:p>
          <a:p>
            <a:r>
              <a:rPr lang="sv-SE" sz="1200" b="0" i="0" kern="1200">
                <a:solidFill>
                  <a:schemeClr val="tx1"/>
                </a:solidFill>
                <a:effectLst/>
                <a:latin typeface="+mn-lt"/>
                <a:ea typeface="+mn-ea"/>
                <a:cs typeface="+mn-cs"/>
              </a:rPr>
              <a:t>Studeranden för under praktiken en inlärningsdagbok, där han/hon minst veckovis dokumenterar praktikarbetet samt antecknar reflektioner över hur teori och praktik knyts samman. Dagboken bifogas till praktikrapporten.</a:t>
            </a:r>
          </a:p>
          <a:p>
            <a:r>
              <a:rPr lang="sv-SE" sz="1200" b="1" i="0" kern="1200">
                <a:solidFill>
                  <a:schemeClr val="tx1"/>
                </a:solidFill>
                <a:effectLst/>
                <a:latin typeface="+mn-lt"/>
                <a:ea typeface="+mn-ea"/>
                <a:cs typeface="+mn-cs"/>
              </a:rPr>
              <a:t>6. Bedömning</a:t>
            </a:r>
          </a:p>
          <a:p>
            <a:r>
              <a:rPr lang="sv-SE" sz="1200" b="0" i="0" kern="1200">
                <a:solidFill>
                  <a:schemeClr val="tx1"/>
                </a:solidFill>
                <a:effectLst/>
                <a:latin typeface="+mn-lt"/>
                <a:ea typeface="+mn-ea"/>
                <a:cs typeface="+mn-cs"/>
              </a:rPr>
              <a:t>Praktiken bedöms med vitsordet godkänd/bör kompletteras/underkänd. Praktik kan underkännas om praktiken väsentligen avviker från den ursprungliga praktikplanen eller om praktikplan helt saknas.</a:t>
            </a:r>
          </a:p>
          <a:p>
            <a:r>
              <a:rPr lang="sv-SE" sz="1200" b="1" i="0" kern="1200">
                <a:solidFill>
                  <a:schemeClr val="tx1"/>
                </a:solidFill>
                <a:effectLst/>
                <a:latin typeface="+mn-lt"/>
                <a:ea typeface="+mn-ea"/>
                <a:cs typeface="+mn-cs"/>
              </a:rPr>
              <a:t>7. Rapportering</a:t>
            </a:r>
          </a:p>
          <a:p>
            <a:r>
              <a:rPr lang="sv-SE" sz="1200" b="0" i="0" kern="1200">
                <a:solidFill>
                  <a:schemeClr val="tx1"/>
                </a:solidFill>
                <a:effectLst/>
                <a:latin typeface="+mn-lt"/>
                <a:ea typeface="+mn-ea"/>
                <a:cs typeface="+mn-cs"/>
              </a:rPr>
              <a:t>Förrän du ger dig ut på praktik bör du lämna in blanketten "praktikplan" med vilken du får godkännande för praktikplatsen. Har du inte lämnat in en praktikplan finns det inga garantier för att praktiken kan godkännas.</a:t>
            </a:r>
          </a:p>
          <a:p>
            <a:r>
              <a:rPr lang="sv-SE" sz="1200" b="0" i="0" kern="1200">
                <a:solidFill>
                  <a:schemeClr val="tx1"/>
                </a:solidFill>
                <a:effectLst/>
                <a:latin typeface="+mn-lt"/>
                <a:ea typeface="+mn-ea"/>
                <a:cs typeface="+mn-cs"/>
              </a:rPr>
              <a:t>Under det att praktiken utförs fyller du i en "praktikdagbok" som beskriver det du gjort och upplevt varje dag. Olika format för praktikdagboken finns underkapitlet Blanketter.</a:t>
            </a:r>
          </a:p>
          <a:p>
            <a:r>
              <a:rPr lang="sv-SE" sz="1200" b="0" i="0" kern="1200">
                <a:solidFill>
                  <a:schemeClr val="tx1"/>
                </a:solidFill>
                <a:effectLst/>
                <a:latin typeface="+mn-lt"/>
                <a:ea typeface="+mn-ea"/>
                <a:cs typeface="+mn-cs"/>
              </a:rPr>
              <a:t>Då praktiken är avslutad ber du arbetsintyg av arbetsgivaren och ber honom fylla i vår blankett "praktikbedömning".</a:t>
            </a:r>
          </a:p>
          <a:p>
            <a:r>
              <a:rPr lang="sv-SE" sz="1200" b="0" i="0" kern="1200">
                <a:solidFill>
                  <a:schemeClr val="tx1"/>
                </a:solidFill>
                <a:effectLst/>
                <a:latin typeface="+mn-lt"/>
                <a:ea typeface="+mn-ea"/>
                <a:cs typeface="+mn-cs"/>
              </a:rPr>
              <a:t>Sedan är det dags att skriva "praktikrapporten". Denna bör inlämnas inom en månad efter det att praktiken slutförts. Som praktikrapportens titelblad använder man blanketten "praktikpärmblad" som sammanfattar praktisk information om praktiken.</a:t>
            </a:r>
          </a:p>
          <a:p>
            <a:r>
              <a:rPr lang="sv-SE" sz="1200" b="0" i="0" kern="1200">
                <a:solidFill>
                  <a:schemeClr val="tx1"/>
                </a:solidFill>
                <a:effectLst/>
                <a:latin typeface="+mn-lt"/>
                <a:ea typeface="+mn-ea"/>
                <a:cs typeface="+mn-cs"/>
              </a:rPr>
              <a:t>Praktikrapporten du skriver skall vara en sammanfattande rapport med reflektioner över vad du upplevt. Botten och olika format för praktikrapporten finns under Blanketter. Praktikrapporten är till sin omfattning 3 – 5 sidor.</a:t>
            </a:r>
          </a:p>
          <a:p>
            <a:endParaRPr lang="sv-FI"/>
          </a:p>
        </p:txBody>
      </p:sp>
      <p:sp>
        <p:nvSpPr>
          <p:cNvPr id="4" name="Slide Number Placeholder 3">
            <a:extLst>
              <a:ext uri="{FF2B5EF4-FFF2-40B4-BE49-F238E27FC236}">
                <a16:creationId xmlns:a16="http://schemas.microsoft.com/office/drawing/2014/main" id="{1EFE51F7-EEE6-35E9-F87F-602BD869B823}"/>
              </a:ext>
            </a:extLst>
          </p:cNvPr>
          <p:cNvSpPr>
            <a:spLocks noGrp="1"/>
          </p:cNvSpPr>
          <p:nvPr>
            <p:ph type="sldNum" sz="quarter" idx="5"/>
          </p:nvPr>
        </p:nvSpPr>
        <p:spPr/>
        <p:txBody>
          <a:bodyPr/>
          <a:lstStyle/>
          <a:p>
            <a:fld id="{48D26420-EECA-8C49-8D22-E3DC39119240}" type="slidenum">
              <a:rPr lang="en-US" smtClean="0"/>
              <a:t>21</a:t>
            </a:fld>
            <a:endParaRPr lang="en-US"/>
          </a:p>
        </p:txBody>
      </p:sp>
    </p:spTree>
    <p:extLst>
      <p:ext uri="{BB962C8B-B14F-4D97-AF65-F5344CB8AC3E}">
        <p14:creationId xmlns:p14="http://schemas.microsoft.com/office/powerpoint/2010/main" val="2206765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65260-FA02-3137-52CD-C06BF493F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313F2-4B97-A4BC-CD38-C61A38B40C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0B04A-9BC0-9B9B-5B3C-B3C9574DF707}"/>
              </a:ext>
            </a:extLst>
          </p:cNvPr>
          <p:cNvSpPr>
            <a:spLocks noGrp="1"/>
          </p:cNvSpPr>
          <p:nvPr>
            <p:ph type="body" idx="1"/>
          </p:nvPr>
        </p:nvSpPr>
        <p:spPr/>
        <p:txBody>
          <a:bodyPr/>
          <a:lstStyle/>
          <a:p>
            <a:r>
              <a:rPr lang="sv-SE" sz="1200" b="1" i="0" kern="1200">
                <a:solidFill>
                  <a:schemeClr val="tx1"/>
                </a:solidFill>
                <a:effectLst/>
                <a:latin typeface="+mn-lt"/>
                <a:ea typeface="+mn-ea"/>
                <a:cs typeface="+mn-cs"/>
              </a:rPr>
              <a:t>1. Målet med praktiken</a:t>
            </a:r>
          </a:p>
          <a:p>
            <a:r>
              <a:rPr lang="sv-SE" sz="1200" b="0" i="0" kern="1200">
                <a:solidFill>
                  <a:schemeClr val="tx1"/>
                </a:solidFill>
                <a:effectLst/>
                <a:latin typeface="+mn-lt"/>
                <a:ea typeface="+mn-ea"/>
                <a:cs typeface="+mn-cs"/>
              </a:rPr>
              <a:t>Praktiken skall ge studerande möjlighet att tillämpa de kunskaper och färdigheter utbildningen gett, samt att bli insatt i typiska arbetsuppgifter inom branschen. Studerande skall med sitt arbete vara till nytta för företaget och därför tycker vi att du skall få betalt. Praktik och examensarbete går inte att göra samtidigt men de kan nog göras vid samma företag!</a:t>
            </a:r>
          </a:p>
          <a:p>
            <a:r>
              <a:rPr lang="sv-SE" sz="1200" b="1" i="0" kern="1200">
                <a:solidFill>
                  <a:schemeClr val="tx1"/>
                </a:solidFill>
                <a:effectLst/>
                <a:latin typeface="+mn-lt"/>
                <a:ea typeface="+mn-ea"/>
                <a:cs typeface="+mn-cs"/>
              </a:rPr>
              <a:t>2. Praktikens omfattning och praktikperioder</a:t>
            </a:r>
          </a:p>
          <a:p>
            <a:r>
              <a:rPr lang="sv-SE" sz="1200" b="0" i="0" kern="1200">
                <a:solidFill>
                  <a:schemeClr val="tx1"/>
                </a:solidFill>
                <a:effectLst/>
                <a:latin typeface="+mn-lt"/>
                <a:ea typeface="+mn-ea"/>
                <a:cs typeface="+mn-cs"/>
              </a:rPr>
              <a:t>Praktikens omfattning är totalt 30 sp, vilket motsvarar 20 veckors heltidsarbete. Totalt innebär praktiken alltså 800 timmar arbete. Praktikperioderna är enligt läroplanen förlagda under fjärde studieåret men du kan flexibelt välja att utföra praktiken även under sommarmånaderna eller under övriga tider som bättre passar in i din individuella studieplan.</a:t>
            </a:r>
          </a:p>
          <a:p>
            <a:r>
              <a:rPr lang="sv-SE" sz="1200" b="1" i="0" kern="1200">
                <a:solidFill>
                  <a:schemeClr val="tx1"/>
                </a:solidFill>
                <a:effectLst/>
                <a:latin typeface="+mn-lt"/>
                <a:ea typeface="+mn-ea"/>
                <a:cs typeface="+mn-cs"/>
              </a:rPr>
              <a:t>3. Vad godkänns som praktik?</a:t>
            </a:r>
          </a:p>
          <a:p>
            <a:r>
              <a:rPr lang="sv-SE" sz="1200" b="0" i="0" kern="1200">
                <a:solidFill>
                  <a:schemeClr val="tx1"/>
                </a:solidFill>
                <a:effectLst/>
                <a:latin typeface="+mn-lt"/>
                <a:ea typeface="+mn-ea"/>
                <a:cs typeface="+mn-cs"/>
              </a:rPr>
              <a:t>Som praktik kan endast godkännas arbete inom branscher som är kopplade till yrkesstudierna. Det viktigaste med praktiken är att förstå kopplingen teori - tillämpning, och att genom exempel se hur teorin omsätts i praktiken. Dessa reflektioner bör dokumenteras i en praktikdagbok.</a:t>
            </a:r>
          </a:p>
          <a:p>
            <a:r>
              <a:rPr lang="sv-SE" sz="1200" b="1" i="0" kern="1200">
                <a:solidFill>
                  <a:schemeClr val="tx1"/>
                </a:solidFill>
                <a:effectLst/>
                <a:latin typeface="+mn-lt"/>
                <a:ea typeface="+mn-ea"/>
                <a:cs typeface="+mn-cs"/>
              </a:rPr>
              <a:t>Praktikperiod 1</a:t>
            </a:r>
            <a:r>
              <a:rPr lang="sv-SE" sz="1200" b="0" i="0" kern="1200">
                <a:solidFill>
                  <a:schemeClr val="tx1"/>
                </a:solidFill>
                <a:effectLst/>
                <a:latin typeface="+mn-lt"/>
                <a:ea typeface="+mn-ea"/>
                <a:cs typeface="+mn-cs"/>
              </a:rPr>
              <a:t> är en grundläggande praktik, dock med klar koppling till den tekniska branschen. Under den första praktikperioden bör grundstudier integreras i praktiken så att studeranden tar reda på och analyserar sin omgivning ur ett allmänt informationstekniskt perspektiv. </a:t>
            </a:r>
          </a:p>
          <a:p>
            <a:r>
              <a:rPr lang="sv-SE" sz="1200" b="1" i="0" kern="1200">
                <a:solidFill>
                  <a:schemeClr val="tx1"/>
                </a:solidFill>
                <a:effectLst/>
                <a:latin typeface="+mn-lt"/>
                <a:ea typeface="+mn-ea"/>
                <a:cs typeface="+mn-cs"/>
              </a:rPr>
              <a:t>Praktikperiod 2</a:t>
            </a:r>
            <a:r>
              <a:rPr lang="sv-SE" sz="1200" b="0" i="0" kern="1200">
                <a:solidFill>
                  <a:schemeClr val="tx1"/>
                </a:solidFill>
                <a:effectLst/>
                <a:latin typeface="+mn-lt"/>
                <a:ea typeface="+mn-ea"/>
                <a:cs typeface="+mn-cs"/>
              </a:rPr>
              <a:t> är en specialisering vilket innebär att arbetsuppgifterna bör stöda ämnesstudiernas innehåll.</a:t>
            </a:r>
          </a:p>
          <a:p>
            <a:r>
              <a:rPr lang="sv-SE" sz="1200" b="0" i="0" kern="1200">
                <a:solidFill>
                  <a:schemeClr val="tx1"/>
                </a:solidFill>
                <a:effectLst/>
                <a:latin typeface="+mn-lt"/>
                <a:ea typeface="+mn-ea"/>
                <a:cs typeface="+mn-cs"/>
              </a:rPr>
              <a:t>Praktikperioderna är inplanerade under fjärde studieåret, period 3 och 4. Detta är dock mera en rekommendation än en absolut regel. Studenten kan flexibelt välja att utföra praktiken även under sommarmånaderna eller under övriga tider som bättre passar in i den individuella studieplanen.</a:t>
            </a:r>
          </a:p>
          <a:p>
            <a:r>
              <a:rPr lang="sv-SE" sz="1200" b="0" i="0" kern="1200">
                <a:solidFill>
                  <a:schemeClr val="tx1"/>
                </a:solidFill>
                <a:effectLst/>
                <a:latin typeface="+mn-lt"/>
                <a:ea typeface="+mn-ea"/>
                <a:cs typeface="+mn-cs"/>
              </a:rPr>
              <a:t>Exempel på arbeten som kan ge godkänd praktik är:</a:t>
            </a:r>
          </a:p>
          <a:p>
            <a:r>
              <a:rPr lang="sv-SE" sz="1200" b="0" i="0" kern="1200">
                <a:solidFill>
                  <a:schemeClr val="tx1"/>
                </a:solidFill>
                <a:effectLst/>
                <a:latin typeface="+mn-lt"/>
                <a:ea typeface="+mn-ea"/>
                <a:cs typeface="+mn-cs"/>
              </a:rPr>
              <a:t>produktutveckling</a:t>
            </a:r>
          </a:p>
          <a:p>
            <a:r>
              <a:rPr lang="sv-SE" sz="1200" b="0" i="0" kern="1200">
                <a:solidFill>
                  <a:schemeClr val="tx1"/>
                </a:solidFill>
                <a:effectLst/>
                <a:latin typeface="+mn-lt"/>
                <a:ea typeface="+mn-ea"/>
                <a:cs typeface="+mn-cs"/>
              </a:rPr>
              <a:t>planering</a:t>
            </a:r>
          </a:p>
          <a:p>
            <a:r>
              <a:rPr lang="sv-SE" sz="1200" b="0" i="0" kern="1200">
                <a:solidFill>
                  <a:schemeClr val="tx1"/>
                </a:solidFill>
                <a:effectLst/>
                <a:latin typeface="+mn-lt"/>
                <a:ea typeface="+mn-ea"/>
                <a:cs typeface="+mn-cs"/>
              </a:rPr>
              <a:t>produktion (</a:t>
            </a:r>
            <a:r>
              <a:rPr lang="sv-SE" sz="1200" b="0" i="0" kern="1200" err="1">
                <a:solidFill>
                  <a:schemeClr val="tx1"/>
                </a:solidFill>
                <a:effectLst/>
                <a:latin typeface="+mn-lt"/>
                <a:ea typeface="+mn-ea"/>
                <a:cs typeface="+mn-cs"/>
              </a:rPr>
              <a:t>t.ex</a:t>
            </a:r>
            <a:r>
              <a:rPr lang="sv-SE" sz="1200" b="0" i="0" kern="1200">
                <a:solidFill>
                  <a:schemeClr val="tx1"/>
                </a:solidFill>
                <a:effectLst/>
                <a:latin typeface="+mn-lt"/>
                <a:ea typeface="+mn-ea"/>
                <a:cs typeface="+mn-cs"/>
              </a:rPr>
              <a:t> programvaruproduktion)</a:t>
            </a:r>
          </a:p>
          <a:p>
            <a:r>
              <a:rPr lang="sv-SE" sz="1200" b="0" i="0" kern="1200">
                <a:solidFill>
                  <a:schemeClr val="tx1"/>
                </a:solidFill>
                <a:effectLst/>
                <a:latin typeface="+mn-lt"/>
                <a:ea typeface="+mn-ea"/>
                <a:cs typeface="+mn-cs"/>
              </a:rPr>
              <a:t>installation</a:t>
            </a:r>
          </a:p>
          <a:p>
            <a:r>
              <a:rPr lang="sv-SE" sz="1200" b="0" i="0" kern="1200">
                <a:solidFill>
                  <a:schemeClr val="tx1"/>
                </a:solidFill>
                <a:effectLst/>
                <a:latin typeface="+mn-lt"/>
                <a:ea typeface="+mn-ea"/>
                <a:cs typeface="+mn-cs"/>
              </a:rPr>
              <a:t>underhåll eller service</a:t>
            </a:r>
          </a:p>
          <a:p>
            <a:r>
              <a:rPr lang="sv-SE" sz="1200" b="0" i="0" kern="1200">
                <a:solidFill>
                  <a:schemeClr val="tx1"/>
                </a:solidFill>
                <a:effectLst/>
                <a:latin typeface="+mn-lt"/>
                <a:ea typeface="+mn-ea"/>
                <a:cs typeface="+mn-cs"/>
              </a:rPr>
              <a:t>användarstöd</a:t>
            </a:r>
          </a:p>
          <a:p>
            <a:r>
              <a:rPr lang="sv-SE" sz="1200" b="0" i="0" kern="1200">
                <a:solidFill>
                  <a:schemeClr val="tx1"/>
                </a:solidFill>
                <a:effectLst/>
                <a:latin typeface="+mn-lt"/>
                <a:ea typeface="+mn-ea"/>
                <a:cs typeface="+mn-cs"/>
              </a:rPr>
              <a:t>inköp eller anskaffning av produkter</a:t>
            </a:r>
          </a:p>
          <a:p>
            <a:r>
              <a:rPr lang="sv-SE" sz="1200" b="0" i="0" kern="1200">
                <a:solidFill>
                  <a:schemeClr val="tx1"/>
                </a:solidFill>
                <a:effectLst/>
                <a:latin typeface="+mn-lt"/>
                <a:ea typeface="+mn-ea"/>
                <a:cs typeface="+mn-cs"/>
              </a:rPr>
              <a:t>försäljning eller marknadsföring</a:t>
            </a:r>
          </a:p>
          <a:p>
            <a:r>
              <a:rPr lang="sv-SE" sz="1200" b="0" i="0" kern="1200">
                <a:solidFill>
                  <a:schemeClr val="tx1"/>
                </a:solidFill>
                <a:effectLst/>
                <a:latin typeface="+mn-lt"/>
                <a:ea typeface="+mn-ea"/>
                <a:cs typeface="+mn-cs"/>
              </a:rPr>
              <a:t>Handledaren bör ha möjlighet att besöka arbetsplatsen och träffa arbetsgivaren under praktikperiodens lopp.</a:t>
            </a:r>
          </a:p>
          <a:p>
            <a:r>
              <a:rPr lang="sv-SE" sz="1200" b="1" i="0" kern="1200">
                <a:solidFill>
                  <a:schemeClr val="tx1"/>
                </a:solidFill>
                <a:effectLst/>
                <a:latin typeface="+mn-lt"/>
                <a:ea typeface="+mn-ea"/>
                <a:cs typeface="+mn-cs"/>
              </a:rPr>
              <a:t>4. Praktikplan</a:t>
            </a:r>
          </a:p>
          <a:p>
            <a:r>
              <a:rPr lang="sv-SE" sz="1200" b="0" i="0" kern="1200">
                <a:solidFill>
                  <a:schemeClr val="tx1"/>
                </a:solidFill>
                <a:effectLst/>
                <a:latin typeface="+mn-lt"/>
                <a:ea typeface="+mn-ea"/>
                <a:cs typeface="+mn-cs"/>
              </a:rPr>
              <a:t>För att kunna påbörja praktiken skall en förhandsuppgift med målbeskrivning göras. Blanketten "Praktikplan" skall användas. Planen skall godkännas av skolans praktikhandledare innan praktiken påbörjas och skall undertecknas av studeranden och handledaren.</a:t>
            </a:r>
          </a:p>
          <a:p>
            <a:r>
              <a:rPr lang="sv-SE" sz="1200" b="1" i="0" kern="1200">
                <a:solidFill>
                  <a:schemeClr val="tx1"/>
                </a:solidFill>
                <a:effectLst/>
                <a:latin typeface="+mn-lt"/>
                <a:ea typeface="+mn-ea"/>
                <a:cs typeface="+mn-cs"/>
              </a:rPr>
              <a:t>5. Praktikdagbok</a:t>
            </a:r>
          </a:p>
          <a:p>
            <a:r>
              <a:rPr lang="sv-SE" sz="1200" b="0" i="0" kern="1200">
                <a:solidFill>
                  <a:schemeClr val="tx1"/>
                </a:solidFill>
                <a:effectLst/>
                <a:latin typeface="+mn-lt"/>
                <a:ea typeface="+mn-ea"/>
                <a:cs typeface="+mn-cs"/>
              </a:rPr>
              <a:t>Studeranden för under praktiken en inlärningsdagbok, där han/hon minst veckovis dokumenterar praktikarbetet samt antecknar reflektioner över hur teori och praktik knyts samman. Dagboken bifogas till praktikrapporten.</a:t>
            </a:r>
          </a:p>
          <a:p>
            <a:r>
              <a:rPr lang="sv-SE" sz="1200" b="1" i="0" kern="1200">
                <a:solidFill>
                  <a:schemeClr val="tx1"/>
                </a:solidFill>
                <a:effectLst/>
                <a:latin typeface="+mn-lt"/>
                <a:ea typeface="+mn-ea"/>
                <a:cs typeface="+mn-cs"/>
              </a:rPr>
              <a:t>6. Bedömning</a:t>
            </a:r>
          </a:p>
          <a:p>
            <a:r>
              <a:rPr lang="sv-SE" sz="1200" b="0" i="0" kern="1200">
                <a:solidFill>
                  <a:schemeClr val="tx1"/>
                </a:solidFill>
                <a:effectLst/>
                <a:latin typeface="+mn-lt"/>
                <a:ea typeface="+mn-ea"/>
                <a:cs typeface="+mn-cs"/>
              </a:rPr>
              <a:t>Praktiken bedöms med vitsordet godkänd/bör kompletteras/underkänd. Praktik kan underkännas om praktiken väsentligen avviker från den ursprungliga praktikplanen eller om praktikplan helt saknas.</a:t>
            </a:r>
          </a:p>
          <a:p>
            <a:r>
              <a:rPr lang="sv-SE" sz="1200" b="1" i="0" kern="1200">
                <a:solidFill>
                  <a:schemeClr val="tx1"/>
                </a:solidFill>
                <a:effectLst/>
                <a:latin typeface="+mn-lt"/>
                <a:ea typeface="+mn-ea"/>
                <a:cs typeface="+mn-cs"/>
              </a:rPr>
              <a:t>7. Rapportering</a:t>
            </a:r>
          </a:p>
          <a:p>
            <a:r>
              <a:rPr lang="sv-SE" sz="1200" b="0" i="0" kern="1200">
                <a:solidFill>
                  <a:schemeClr val="tx1"/>
                </a:solidFill>
                <a:effectLst/>
                <a:latin typeface="+mn-lt"/>
                <a:ea typeface="+mn-ea"/>
                <a:cs typeface="+mn-cs"/>
              </a:rPr>
              <a:t>Förrän du ger dig ut på praktik bör du lämna in blanketten "praktikplan" med vilken du får godkännande för praktikplatsen. Har du inte lämnat in en praktikplan finns det inga garantier för att praktiken kan godkännas.</a:t>
            </a:r>
          </a:p>
          <a:p>
            <a:r>
              <a:rPr lang="sv-SE" sz="1200" b="0" i="0" kern="1200">
                <a:solidFill>
                  <a:schemeClr val="tx1"/>
                </a:solidFill>
                <a:effectLst/>
                <a:latin typeface="+mn-lt"/>
                <a:ea typeface="+mn-ea"/>
                <a:cs typeface="+mn-cs"/>
              </a:rPr>
              <a:t>Under det att praktiken utförs fyller du i en "praktikdagbok" som beskriver det du gjort och upplevt varje dag. Olika format för praktikdagboken finns underkapitlet Blanketter.</a:t>
            </a:r>
          </a:p>
          <a:p>
            <a:r>
              <a:rPr lang="sv-SE" sz="1200" b="0" i="0" kern="1200">
                <a:solidFill>
                  <a:schemeClr val="tx1"/>
                </a:solidFill>
                <a:effectLst/>
                <a:latin typeface="+mn-lt"/>
                <a:ea typeface="+mn-ea"/>
                <a:cs typeface="+mn-cs"/>
              </a:rPr>
              <a:t>Då praktiken är avslutad ber du arbetsintyg av arbetsgivaren och ber honom fylla i vår blankett "praktikbedömning".</a:t>
            </a:r>
          </a:p>
          <a:p>
            <a:r>
              <a:rPr lang="sv-SE" sz="1200" b="0" i="0" kern="1200">
                <a:solidFill>
                  <a:schemeClr val="tx1"/>
                </a:solidFill>
                <a:effectLst/>
                <a:latin typeface="+mn-lt"/>
                <a:ea typeface="+mn-ea"/>
                <a:cs typeface="+mn-cs"/>
              </a:rPr>
              <a:t>Sedan är det dags att skriva "praktikrapporten". Denna bör inlämnas inom en månad efter det att praktiken slutförts. Som praktikrapportens titelblad använder man blanketten "praktikpärmblad" som sammanfattar praktisk information om praktiken.</a:t>
            </a:r>
          </a:p>
          <a:p>
            <a:r>
              <a:rPr lang="sv-SE" sz="1200" b="0" i="0" kern="1200">
                <a:solidFill>
                  <a:schemeClr val="tx1"/>
                </a:solidFill>
                <a:effectLst/>
                <a:latin typeface="+mn-lt"/>
                <a:ea typeface="+mn-ea"/>
                <a:cs typeface="+mn-cs"/>
              </a:rPr>
              <a:t>Praktikrapporten du skriver skall vara en sammanfattande rapport med reflektioner över vad du upplevt. Botten och olika format för praktikrapporten finns under Blanketter. Praktikrapporten är till sin omfattning 3 – 5 sidor.</a:t>
            </a:r>
          </a:p>
          <a:p>
            <a:endParaRPr lang="sv-FI"/>
          </a:p>
        </p:txBody>
      </p:sp>
      <p:sp>
        <p:nvSpPr>
          <p:cNvPr id="4" name="Slide Number Placeholder 3">
            <a:extLst>
              <a:ext uri="{FF2B5EF4-FFF2-40B4-BE49-F238E27FC236}">
                <a16:creationId xmlns:a16="http://schemas.microsoft.com/office/drawing/2014/main" id="{C23A3C09-857C-1649-1E01-7EFCA24D2097}"/>
              </a:ext>
            </a:extLst>
          </p:cNvPr>
          <p:cNvSpPr>
            <a:spLocks noGrp="1"/>
          </p:cNvSpPr>
          <p:nvPr>
            <p:ph type="sldNum" sz="quarter" idx="5"/>
          </p:nvPr>
        </p:nvSpPr>
        <p:spPr/>
        <p:txBody>
          <a:bodyPr/>
          <a:lstStyle/>
          <a:p>
            <a:fld id="{48D26420-EECA-8C49-8D22-E3DC39119240}" type="slidenum">
              <a:rPr lang="en-US" smtClean="0"/>
              <a:t>22</a:t>
            </a:fld>
            <a:endParaRPr lang="en-US"/>
          </a:p>
        </p:txBody>
      </p:sp>
    </p:spTree>
    <p:extLst>
      <p:ext uri="{BB962C8B-B14F-4D97-AF65-F5344CB8AC3E}">
        <p14:creationId xmlns:p14="http://schemas.microsoft.com/office/powerpoint/2010/main" val="318440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DECC-2E19-ABF2-8CEA-61AF5B2D1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B0D8E-5D73-3FBD-F430-8ADF7786D0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D942D-E885-7464-C084-F38E5B66F5E8}"/>
              </a:ext>
            </a:extLst>
          </p:cNvPr>
          <p:cNvSpPr>
            <a:spLocks noGrp="1"/>
          </p:cNvSpPr>
          <p:nvPr>
            <p:ph type="body" idx="1"/>
          </p:nvPr>
        </p:nvSpPr>
        <p:spPr/>
        <p:txBody>
          <a:bodyPr/>
          <a:lstStyle/>
          <a:p>
            <a:r>
              <a:rPr lang="sv-SE" sz="1200" b="1" i="0" kern="1200">
                <a:solidFill>
                  <a:schemeClr val="tx1"/>
                </a:solidFill>
                <a:effectLst/>
                <a:latin typeface="+mn-lt"/>
                <a:ea typeface="+mn-ea"/>
                <a:cs typeface="+mn-cs"/>
              </a:rPr>
              <a:t>1. Målet med praktiken</a:t>
            </a:r>
          </a:p>
          <a:p>
            <a:r>
              <a:rPr lang="sv-SE" sz="1200" b="0" i="0" kern="1200">
                <a:solidFill>
                  <a:schemeClr val="tx1"/>
                </a:solidFill>
                <a:effectLst/>
                <a:latin typeface="+mn-lt"/>
                <a:ea typeface="+mn-ea"/>
                <a:cs typeface="+mn-cs"/>
              </a:rPr>
              <a:t>Praktiken skall ge studerande möjlighet att tillämpa de kunskaper och färdigheter utbildningen gett, samt att bli insatt i typiska arbetsuppgifter inom branschen. Studerande skall med sitt arbete vara till nytta för företaget och därför tycker vi att du skall få betalt. Praktik och examensarbete går inte att göra samtidigt men de kan nog göras vid samma företag!</a:t>
            </a:r>
          </a:p>
          <a:p>
            <a:r>
              <a:rPr lang="sv-SE" sz="1200" b="1" i="0" kern="1200">
                <a:solidFill>
                  <a:schemeClr val="tx1"/>
                </a:solidFill>
                <a:effectLst/>
                <a:latin typeface="+mn-lt"/>
                <a:ea typeface="+mn-ea"/>
                <a:cs typeface="+mn-cs"/>
              </a:rPr>
              <a:t>2. Praktikens omfattning och praktikperioder</a:t>
            </a:r>
          </a:p>
          <a:p>
            <a:r>
              <a:rPr lang="sv-SE" sz="1200" b="0" i="0" kern="1200">
                <a:solidFill>
                  <a:schemeClr val="tx1"/>
                </a:solidFill>
                <a:effectLst/>
                <a:latin typeface="+mn-lt"/>
                <a:ea typeface="+mn-ea"/>
                <a:cs typeface="+mn-cs"/>
              </a:rPr>
              <a:t>Praktikens omfattning är totalt 30 sp, vilket motsvarar 20 veckors heltidsarbete. Totalt innebär praktiken alltså 800 timmar arbete. Praktikperioderna är enligt läroplanen förlagda under fjärde studieåret men du kan flexibelt välja att utföra praktiken även under sommarmånaderna eller under övriga tider som bättre passar in i din individuella studieplan.</a:t>
            </a:r>
          </a:p>
          <a:p>
            <a:r>
              <a:rPr lang="sv-SE" sz="1200" b="1" i="0" kern="1200">
                <a:solidFill>
                  <a:schemeClr val="tx1"/>
                </a:solidFill>
                <a:effectLst/>
                <a:latin typeface="+mn-lt"/>
                <a:ea typeface="+mn-ea"/>
                <a:cs typeface="+mn-cs"/>
              </a:rPr>
              <a:t>3. Vad godkänns som praktik?</a:t>
            </a:r>
          </a:p>
          <a:p>
            <a:r>
              <a:rPr lang="sv-SE" sz="1200" b="0" i="0" kern="1200">
                <a:solidFill>
                  <a:schemeClr val="tx1"/>
                </a:solidFill>
                <a:effectLst/>
                <a:latin typeface="+mn-lt"/>
                <a:ea typeface="+mn-ea"/>
                <a:cs typeface="+mn-cs"/>
              </a:rPr>
              <a:t>Som praktik kan endast godkännas arbete inom branscher som är kopplade till yrkesstudierna. Det viktigaste med praktiken är att förstå kopplingen teori - tillämpning, och att genom exempel se hur teorin omsätts i praktiken. Dessa reflektioner bör dokumenteras i en praktikdagbok.</a:t>
            </a:r>
          </a:p>
          <a:p>
            <a:r>
              <a:rPr lang="sv-SE" sz="1200" b="1" i="0" kern="1200">
                <a:solidFill>
                  <a:schemeClr val="tx1"/>
                </a:solidFill>
                <a:effectLst/>
                <a:latin typeface="+mn-lt"/>
                <a:ea typeface="+mn-ea"/>
                <a:cs typeface="+mn-cs"/>
              </a:rPr>
              <a:t>Praktikperiod 1</a:t>
            </a:r>
            <a:r>
              <a:rPr lang="sv-SE" sz="1200" b="0" i="0" kern="1200">
                <a:solidFill>
                  <a:schemeClr val="tx1"/>
                </a:solidFill>
                <a:effectLst/>
                <a:latin typeface="+mn-lt"/>
                <a:ea typeface="+mn-ea"/>
                <a:cs typeface="+mn-cs"/>
              </a:rPr>
              <a:t> är en grundläggande praktik, dock med klar koppling till den tekniska branschen. Under den första praktikperioden bör grundstudier integreras i praktiken så att studeranden tar reda på och analyserar sin omgivning ur ett allmänt informationstekniskt perspektiv. </a:t>
            </a:r>
          </a:p>
          <a:p>
            <a:r>
              <a:rPr lang="sv-SE" sz="1200" b="1" i="0" kern="1200">
                <a:solidFill>
                  <a:schemeClr val="tx1"/>
                </a:solidFill>
                <a:effectLst/>
                <a:latin typeface="+mn-lt"/>
                <a:ea typeface="+mn-ea"/>
                <a:cs typeface="+mn-cs"/>
              </a:rPr>
              <a:t>Praktikperiod 2</a:t>
            </a:r>
            <a:r>
              <a:rPr lang="sv-SE" sz="1200" b="0" i="0" kern="1200">
                <a:solidFill>
                  <a:schemeClr val="tx1"/>
                </a:solidFill>
                <a:effectLst/>
                <a:latin typeface="+mn-lt"/>
                <a:ea typeface="+mn-ea"/>
                <a:cs typeface="+mn-cs"/>
              </a:rPr>
              <a:t> är en specialisering vilket innebär att arbetsuppgifterna bör stöda ämnesstudiernas innehåll.</a:t>
            </a:r>
          </a:p>
          <a:p>
            <a:r>
              <a:rPr lang="sv-SE" sz="1200" b="0" i="0" kern="1200">
                <a:solidFill>
                  <a:schemeClr val="tx1"/>
                </a:solidFill>
                <a:effectLst/>
                <a:latin typeface="+mn-lt"/>
                <a:ea typeface="+mn-ea"/>
                <a:cs typeface="+mn-cs"/>
              </a:rPr>
              <a:t>Praktikperioderna är inplanerade under fjärde studieåret, period 3 och 4. Detta är dock mera en rekommendation än en absolut regel. Studenten kan flexibelt välja att utföra praktiken även under sommarmånaderna eller under övriga tider som bättre passar in i den individuella studieplanen.</a:t>
            </a:r>
          </a:p>
          <a:p>
            <a:r>
              <a:rPr lang="sv-SE" sz="1200" b="0" i="0" kern="1200">
                <a:solidFill>
                  <a:schemeClr val="tx1"/>
                </a:solidFill>
                <a:effectLst/>
                <a:latin typeface="+mn-lt"/>
                <a:ea typeface="+mn-ea"/>
                <a:cs typeface="+mn-cs"/>
              </a:rPr>
              <a:t>Exempel på arbeten som kan ge godkänd praktik är:</a:t>
            </a:r>
          </a:p>
          <a:p>
            <a:r>
              <a:rPr lang="sv-SE" sz="1200" b="0" i="0" kern="1200">
                <a:solidFill>
                  <a:schemeClr val="tx1"/>
                </a:solidFill>
                <a:effectLst/>
                <a:latin typeface="+mn-lt"/>
                <a:ea typeface="+mn-ea"/>
                <a:cs typeface="+mn-cs"/>
              </a:rPr>
              <a:t>produktutveckling</a:t>
            </a:r>
          </a:p>
          <a:p>
            <a:r>
              <a:rPr lang="sv-SE" sz="1200" b="0" i="0" kern="1200">
                <a:solidFill>
                  <a:schemeClr val="tx1"/>
                </a:solidFill>
                <a:effectLst/>
                <a:latin typeface="+mn-lt"/>
                <a:ea typeface="+mn-ea"/>
                <a:cs typeface="+mn-cs"/>
              </a:rPr>
              <a:t>planering</a:t>
            </a:r>
          </a:p>
          <a:p>
            <a:r>
              <a:rPr lang="sv-SE" sz="1200" b="0" i="0" kern="1200">
                <a:solidFill>
                  <a:schemeClr val="tx1"/>
                </a:solidFill>
                <a:effectLst/>
                <a:latin typeface="+mn-lt"/>
                <a:ea typeface="+mn-ea"/>
                <a:cs typeface="+mn-cs"/>
              </a:rPr>
              <a:t>produktion (</a:t>
            </a:r>
            <a:r>
              <a:rPr lang="sv-SE" sz="1200" b="0" i="0" kern="1200" err="1">
                <a:solidFill>
                  <a:schemeClr val="tx1"/>
                </a:solidFill>
                <a:effectLst/>
                <a:latin typeface="+mn-lt"/>
                <a:ea typeface="+mn-ea"/>
                <a:cs typeface="+mn-cs"/>
              </a:rPr>
              <a:t>t.ex</a:t>
            </a:r>
            <a:r>
              <a:rPr lang="sv-SE" sz="1200" b="0" i="0" kern="1200">
                <a:solidFill>
                  <a:schemeClr val="tx1"/>
                </a:solidFill>
                <a:effectLst/>
                <a:latin typeface="+mn-lt"/>
                <a:ea typeface="+mn-ea"/>
                <a:cs typeface="+mn-cs"/>
              </a:rPr>
              <a:t> programvaruproduktion)</a:t>
            </a:r>
          </a:p>
          <a:p>
            <a:r>
              <a:rPr lang="sv-SE" sz="1200" b="0" i="0" kern="1200">
                <a:solidFill>
                  <a:schemeClr val="tx1"/>
                </a:solidFill>
                <a:effectLst/>
                <a:latin typeface="+mn-lt"/>
                <a:ea typeface="+mn-ea"/>
                <a:cs typeface="+mn-cs"/>
              </a:rPr>
              <a:t>installation</a:t>
            </a:r>
          </a:p>
          <a:p>
            <a:r>
              <a:rPr lang="sv-SE" sz="1200" b="0" i="0" kern="1200">
                <a:solidFill>
                  <a:schemeClr val="tx1"/>
                </a:solidFill>
                <a:effectLst/>
                <a:latin typeface="+mn-lt"/>
                <a:ea typeface="+mn-ea"/>
                <a:cs typeface="+mn-cs"/>
              </a:rPr>
              <a:t>underhåll eller service</a:t>
            </a:r>
          </a:p>
          <a:p>
            <a:r>
              <a:rPr lang="sv-SE" sz="1200" b="0" i="0" kern="1200">
                <a:solidFill>
                  <a:schemeClr val="tx1"/>
                </a:solidFill>
                <a:effectLst/>
                <a:latin typeface="+mn-lt"/>
                <a:ea typeface="+mn-ea"/>
                <a:cs typeface="+mn-cs"/>
              </a:rPr>
              <a:t>användarstöd</a:t>
            </a:r>
          </a:p>
          <a:p>
            <a:r>
              <a:rPr lang="sv-SE" sz="1200" b="0" i="0" kern="1200">
                <a:solidFill>
                  <a:schemeClr val="tx1"/>
                </a:solidFill>
                <a:effectLst/>
                <a:latin typeface="+mn-lt"/>
                <a:ea typeface="+mn-ea"/>
                <a:cs typeface="+mn-cs"/>
              </a:rPr>
              <a:t>inköp eller anskaffning av produkter</a:t>
            </a:r>
          </a:p>
          <a:p>
            <a:r>
              <a:rPr lang="sv-SE" sz="1200" b="0" i="0" kern="1200">
                <a:solidFill>
                  <a:schemeClr val="tx1"/>
                </a:solidFill>
                <a:effectLst/>
                <a:latin typeface="+mn-lt"/>
                <a:ea typeface="+mn-ea"/>
                <a:cs typeface="+mn-cs"/>
              </a:rPr>
              <a:t>försäljning eller marknadsföring</a:t>
            </a:r>
          </a:p>
          <a:p>
            <a:r>
              <a:rPr lang="sv-SE" sz="1200" b="0" i="0" kern="1200">
                <a:solidFill>
                  <a:schemeClr val="tx1"/>
                </a:solidFill>
                <a:effectLst/>
                <a:latin typeface="+mn-lt"/>
                <a:ea typeface="+mn-ea"/>
                <a:cs typeface="+mn-cs"/>
              </a:rPr>
              <a:t>Handledaren bör ha möjlighet att besöka arbetsplatsen och träffa arbetsgivaren under praktikperiodens lopp.</a:t>
            </a:r>
          </a:p>
          <a:p>
            <a:r>
              <a:rPr lang="sv-SE" sz="1200" b="1" i="0" kern="1200">
                <a:solidFill>
                  <a:schemeClr val="tx1"/>
                </a:solidFill>
                <a:effectLst/>
                <a:latin typeface="+mn-lt"/>
                <a:ea typeface="+mn-ea"/>
                <a:cs typeface="+mn-cs"/>
              </a:rPr>
              <a:t>4. Praktikplan</a:t>
            </a:r>
          </a:p>
          <a:p>
            <a:r>
              <a:rPr lang="sv-SE" sz="1200" b="0" i="0" kern="1200">
                <a:solidFill>
                  <a:schemeClr val="tx1"/>
                </a:solidFill>
                <a:effectLst/>
                <a:latin typeface="+mn-lt"/>
                <a:ea typeface="+mn-ea"/>
                <a:cs typeface="+mn-cs"/>
              </a:rPr>
              <a:t>För att kunna påbörja praktiken skall en förhandsuppgift med målbeskrivning göras. Blanketten "Praktikplan" skall användas. Planen skall godkännas av skolans praktikhandledare innan praktiken påbörjas och skall undertecknas av studeranden och handledaren.</a:t>
            </a:r>
          </a:p>
          <a:p>
            <a:r>
              <a:rPr lang="sv-SE" sz="1200" b="1" i="0" kern="1200">
                <a:solidFill>
                  <a:schemeClr val="tx1"/>
                </a:solidFill>
                <a:effectLst/>
                <a:latin typeface="+mn-lt"/>
                <a:ea typeface="+mn-ea"/>
                <a:cs typeface="+mn-cs"/>
              </a:rPr>
              <a:t>5. Praktikdagbok</a:t>
            </a:r>
          </a:p>
          <a:p>
            <a:r>
              <a:rPr lang="sv-SE" sz="1200" b="0" i="0" kern="1200">
                <a:solidFill>
                  <a:schemeClr val="tx1"/>
                </a:solidFill>
                <a:effectLst/>
                <a:latin typeface="+mn-lt"/>
                <a:ea typeface="+mn-ea"/>
                <a:cs typeface="+mn-cs"/>
              </a:rPr>
              <a:t>Studeranden för under praktiken en inlärningsdagbok, där han/hon minst veckovis dokumenterar praktikarbetet samt antecknar reflektioner över hur teori och praktik knyts samman. Dagboken bifogas till praktikrapporten.</a:t>
            </a:r>
          </a:p>
          <a:p>
            <a:r>
              <a:rPr lang="sv-SE" sz="1200" b="1" i="0" kern="1200">
                <a:solidFill>
                  <a:schemeClr val="tx1"/>
                </a:solidFill>
                <a:effectLst/>
                <a:latin typeface="+mn-lt"/>
                <a:ea typeface="+mn-ea"/>
                <a:cs typeface="+mn-cs"/>
              </a:rPr>
              <a:t>6. Bedömning</a:t>
            </a:r>
          </a:p>
          <a:p>
            <a:r>
              <a:rPr lang="sv-SE" sz="1200" b="0" i="0" kern="1200">
                <a:solidFill>
                  <a:schemeClr val="tx1"/>
                </a:solidFill>
                <a:effectLst/>
                <a:latin typeface="+mn-lt"/>
                <a:ea typeface="+mn-ea"/>
                <a:cs typeface="+mn-cs"/>
              </a:rPr>
              <a:t>Praktiken bedöms med vitsordet godkänd/bör kompletteras/underkänd. Praktik kan underkännas om praktiken väsentligen avviker från den ursprungliga praktikplanen eller om praktikplan helt saknas.</a:t>
            </a:r>
          </a:p>
          <a:p>
            <a:r>
              <a:rPr lang="sv-SE" sz="1200" b="1" i="0" kern="1200">
                <a:solidFill>
                  <a:schemeClr val="tx1"/>
                </a:solidFill>
                <a:effectLst/>
                <a:latin typeface="+mn-lt"/>
                <a:ea typeface="+mn-ea"/>
                <a:cs typeface="+mn-cs"/>
              </a:rPr>
              <a:t>7. Rapportering</a:t>
            </a:r>
          </a:p>
          <a:p>
            <a:r>
              <a:rPr lang="sv-SE" sz="1200" b="0" i="0" kern="1200">
                <a:solidFill>
                  <a:schemeClr val="tx1"/>
                </a:solidFill>
                <a:effectLst/>
                <a:latin typeface="+mn-lt"/>
                <a:ea typeface="+mn-ea"/>
                <a:cs typeface="+mn-cs"/>
              </a:rPr>
              <a:t>Förrän du ger dig ut på praktik bör du lämna in blanketten "praktikplan" med vilken du får godkännande för praktikplatsen. Har du inte lämnat in en praktikplan finns det inga garantier för att praktiken kan godkännas.</a:t>
            </a:r>
          </a:p>
          <a:p>
            <a:r>
              <a:rPr lang="sv-SE" sz="1200" b="0" i="0" kern="1200">
                <a:solidFill>
                  <a:schemeClr val="tx1"/>
                </a:solidFill>
                <a:effectLst/>
                <a:latin typeface="+mn-lt"/>
                <a:ea typeface="+mn-ea"/>
                <a:cs typeface="+mn-cs"/>
              </a:rPr>
              <a:t>Under det att praktiken utförs fyller du i en "praktikdagbok" som beskriver det du gjort och upplevt varje dag. Olika format för praktikdagboken finns underkapitlet Blanketter.</a:t>
            </a:r>
          </a:p>
          <a:p>
            <a:r>
              <a:rPr lang="sv-SE" sz="1200" b="0" i="0" kern="1200">
                <a:solidFill>
                  <a:schemeClr val="tx1"/>
                </a:solidFill>
                <a:effectLst/>
                <a:latin typeface="+mn-lt"/>
                <a:ea typeface="+mn-ea"/>
                <a:cs typeface="+mn-cs"/>
              </a:rPr>
              <a:t>Då praktiken är avslutad ber du arbetsintyg av arbetsgivaren och ber honom fylla i vår blankett "praktikbedömning".</a:t>
            </a:r>
          </a:p>
          <a:p>
            <a:r>
              <a:rPr lang="sv-SE" sz="1200" b="0" i="0" kern="1200">
                <a:solidFill>
                  <a:schemeClr val="tx1"/>
                </a:solidFill>
                <a:effectLst/>
                <a:latin typeface="+mn-lt"/>
                <a:ea typeface="+mn-ea"/>
                <a:cs typeface="+mn-cs"/>
              </a:rPr>
              <a:t>Sedan är det dags att skriva "praktikrapporten". Denna bör inlämnas inom en månad efter det att praktiken slutförts. Som praktikrapportens titelblad använder man blanketten "praktikpärmblad" som sammanfattar praktisk information om praktiken.</a:t>
            </a:r>
          </a:p>
          <a:p>
            <a:r>
              <a:rPr lang="sv-SE" sz="1200" b="0" i="0" kern="1200">
                <a:solidFill>
                  <a:schemeClr val="tx1"/>
                </a:solidFill>
                <a:effectLst/>
                <a:latin typeface="+mn-lt"/>
                <a:ea typeface="+mn-ea"/>
                <a:cs typeface="+mn-cs"/>
              </a:rPr>
              <a:t>Praktikrapporten du skriver skall vara en sammanfattande rapport med reflektioner över vad du upplevt. Botten och olika format för praktikrapporten finns under Blanketter. Praktikrapporten är till sin omfattning 3 – 5 sidor.</a:t>
            </a:r>
          </a:p>
          <a:p>
            <a:endParaRPr lang="sv-FI"/>
          </a:p>
        </p:txBody>
      </p:sp>
      <p:sp>
        <p:nvSpPr>
          <p:cNvPr id="4" name="Slide Number Placeholder 3">
            <a:extLst>
              <a:ext uri="{FF2B5EF4-FFF2-40B4-BE49-F238E27FC236}">
                <a16:creationId xmlns:a16="http://schemas.microsoft.com/office/drawing/2014/main" id="{48B00652-4DAF-6664-A5D3-ED1364CCE843}"/>
              </a:ext>
            </a:extLst>
          </p:cNvPr>
          <p:cNvSpPr>
            <a:spLocks noGrp="1"/>
          </p:cNvSpPr>
          <p:nvPr>
            <p:ph type="sldNum" sz="quarter" idx="5"/>
          </p:nvPr>
        </p:nvSpPr>
        <p:spPr/>
        <p:txBody>
          <a:bodyPr/>
          <a:lstStyle/>
          <a:p>
            <a:fld id="{48D26420-EECA-8C49-8D22-E3DC39119240}" type="slidenum">
              <a:rPr lang="en-US" smtClean="0"/>
              <a:t>23</a:t>
            </a:fld>
            <a:endParaRPr lang="en-US"/>
          </a:p>
        </p:txBody>
      </p:sp>
    </p:spTree>
    <p:extLst>
      <p:ext uri="{BB962C8B-B14F-4D97-AF65-F5344CB8AC3E}">
        <p14:creationId xmlns:p14="http://schemas.microsoft.com/office/powerpoint/2010/main" val="3973310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a:solidFill>
                  <a:schemeClr val="bg1"/>
                </a:solidFill>
                <a:latin typeface="Arial" panose="020B0604020202020204" pitchFamily="34" charset="0"/>
                <a:cs typeface="Arial" panose="020B0604020202020204" pitchFamily="34" charset="0"/>
              </a:rPr>
              <a:t>Job 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Job Board is </a:t>
            </a:r>
            <a:r>
              <a:rPr lang="en-US" sz="1200" b="0" i="0" kern="1200" err="1">
                <a:solidFill>
                  <a:schemeClr val="tx1"/>
                </a:solidFill>
                <a:effectLst/>
                <a:latin typeface="+mn-lt"/>
                <a:ea typeface="+mn-ea"/>
                <a:cs typeface="+mn-cs"/>
              </a:rPr>
              <a:t>Arcada's</a:t>
            </a:r>
            <a:r>
              <a:rPr lang="en-US" sz="1200" b="0" i="0" kern="1200">
                <a:solidFill>
                  <a:schemeClr val="tx1"/>
                </a:solidFill>
                <a:effectLst/>
                <a:latin typeface="+mn-lt"/>
                <a:ea typeface="+mn-ea"/>
                <a:cs typeface="+mn-cs"/>
              </a:rPr>
              <a:t> electronic recruitment service. The service highlights job offers for </a:t>
            </a:r>
            <a:r>
              <a:rPr lang="en-US" sz="1200" b="0" i="0" kern="1200" err="1">
                <a:solidFill>
                  <a:schemeClr val="tx1"/>
                </a:solidFill>
                <a:effectLst/>
                <a:latin typeface="+mn-lt"/>
                <a:ea typeface="+mn-ea"/>
                <a:cs typeface="+mn-cs"/>
              </a:rPr>
              <a:t>Arcada's</a:t>
            </a:r>
            <a:r>
              <a:rPr lang="en-US" sz="1200" b="0" i="0" kern="1200">
                <a:solidFill>
                  <a:schemeClr val="tx1"/>
                </a:solidFill>
                <a:effectLst/>
                <a:latin typeface="+mn-lt"/>
                <a:ea typeface="+mn-ea"/>
                <a:cs typeface="+mn-cs"/>
              </a:rPr>
              <a:t> students. Here you may find information about internships, trainee, development and thesis cooperation.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bg1"/>
                </a:solidFill>
                <a:latin typeface="Arial" panose="020B0604020202020204" pitchFamily="34" charset="0"/>
                <a:cs typeface="Arial" panose="020B0604020202020204" pitchFamily="34" charset="0"/>
                <a:sym typeface="Wingdings" panose="05000000000000000000" pitchFamily="2" charset="2"/>
              </a:rPr>
              <a:t> </a:t>
            </a:r>
            <a:r>
              <a:rPr lang="sv-FI" sz="1200">
                <a:solidFill>
                  <a:schemeClr val="bg1"/>
                </a:solidFill>
                <a:latin typeface="Arial" panose="020B0604020202020204" pitchFamily="34" charset="0"/>
                <a:cs typeface="Arial" panose="020B0604020202020204" pitchFamily="34" charset="0"/>
              </a:rPr>
              <a:t>https://jobboard.arcada.fi/en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a:solidFill>
                  <a:schemeClr val="bg1"/>
                </a:solidFill>
                <a:latin typeface="Arial" panose="020B0604020202020204" pitchFamily="34" charset="0"/>
                <a:cs typeface="Arial" panose="020B0604020202020204" pitchFamily="34" charset="0"/>
              </a:rPr>
              <a:t>Job Portal: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Job Portal is a new online career service for students. At Arcada Job Portal you can register your profile and upload your CV, find jobs, get support for job seeking, take part in online events, connect with possible employers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a:solidFill>
                <a:schemeClr val="bg1"/>
              </a:solidFill>
              <a:latin typeface="Arial" panose="020B0604020202020204" pitchFamily="34" charset="0"/>
              <a:cs typeface="Arial" panose="020B0604020202020204" pitchFamily="34" charset="0"/>
            </a:endParaRPr>
          </a:p>
          <a:p>
            <a:r>
              <a:rPr lang="fi-FI">
                <a:sym typeface="Wingdings" panose="05000000000000000000" pitchFamily="2" charset="2"/>
              </a:rPr>
              <a:t> </a:t>
            </a:r>
            <a:r>
              <a:rPr lang="fi-FI"/>
              <a:t>https://arcada.jobteaser.com/en/users/sign_in?back_to_after_login=%2F</a:t>
            </a:r>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24</a:t>
            </a:fld>
            <a:endParaRPr lang="en-US"/>
          </a:p>
        </p:txBody>
      </p:sp>
    </p:spTree>
    <p:extLst>
      <p:ext uri="{BB962C8B-B14F-4D97-AF65-F5344CB8AC3E}">
        <p14:creationId xmlns:p14="http://schemas.microsoft.com/office/powerpoint/2010/main" val="66213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Anmälan</a:t>
            </a:r>
            <a:r>
              <a:rPr lang="en-US"/>
              <a:t> till </a:t>
            </a:r>
            <a:r>
              <a:rPr lang="en-US" err="1"/>
              <a:t>läsåret</a:t>
            </a:r>
            <a:r>
              <a:rPr lang="en-US"/>
              <a:t> </a:t>
            </a:r>
            <a:r>
              <a:rPr lang="en-US" err="1"/>
              <a:t>är</a:t>
            </a:r>
            <a:r>
              <a:rPr lang="en-US"/>
              <a:t> </a:t>
            </a:r>
            <a:r>
              <a:rPr lang="en-US" err="1"/>
              <a:t>inte</a:t>
            </a:r>
            <a:r>
              <a:rPr lang="en-US"/>
              <a:t> </a:t>
            </a:r>
            <a:r>
              <a:rPr lang="en-US" err="1"/>
              <a:t>samma</a:t>
            </a:r>
            <a:r>
              <a:rPr lang="en-US"/>
              <a:t> </a:t>
            </a:r>
            <a:r>
              <a:rPr lang="en-US" err="1"/>
              <a:t>sak</a:t>
            </a:r>
            <a:r>
              <a:rPr lang="en-US"/>
              <a:t> </a:t>
            </a:r>
            <a:r>
              <a:rPr lang="en-US" err="1"/>
              <a:t>som</a:t>
            </a:r>
            <a:r>
              <a:rPr lang="en-US"/>
              <a:t> </a:t>
            </a:r>
            <a:r>
              <a:rPr lang="en-US" err="1"/>
              <a:t>att</a:t>
            </a:r>
            <a:r>
              <a:rPr lang="en-US"/>
              <a:t> </a:t>
            </a:r>
            <a:r>
              <a:rPr lang="en-US" err="1"/>
              <a:t>anmäla</a:t>
            </a:r>
            <a:r>
              <a:rPr lang="en-US"/>
              <a:t> sig till studieavsnitt.</a:t>
            </a:r>
          </a:p>
          <a:p>
            <a:r>
              <a:rPr lang="en-US"/>
              <a:t>Om du </a:t>
            </a:r>
            <a:r>
              <a:rPr lang="en-US" err="1"/>
              <a:t>glömmer</a:t>
            </a:r>
            <a:r>
              <a:rPr lang="en-US"/>
              <a:t> </a:t>
            </a:r>
            <a:r>
              <a:rPr lang="en-US" err="1"/>
              <a:t>att</a:t>
            </a:r>
            <a:r>
              <a:rPr lang="en-US"/>
              <a:t> </a:t>
            </a:r>
            <a:r>
              <a:rPr lang="en-US" err="1"/>
              <a:t>anmäla</a:t>
            </a:r>
            <a:r>
              <a:rPr lang="en-US"/>
              <a:t> dig till </a:t>
            </a:r>
            <a:r>
              <a:rPr lang="en-US" err="1"/>
              <a:t>läsåret</a:t>
            </a:r>
            <a:r>
              <a:rPr lang="en-US"/>
              <a:t>, </a:t>
            </a:r>
            <a:r>
              <a:rPr lang="en-US" err="1"/>
              <a:t>förlorar</a:t>
            </a:r>
            <a:r>
              <a:rPr lang="en-US"/>
              <a:t> du din </a:t>
            </a:r>
            <a:r>
              <a:rPr lang="en-US" err="1"/>
              <a:t>studierätt</a:t>
            </a:r>
            <a:r>
              <a:rPr lang="en-US"/>
              <a:t>. </a:t>
            </a:r>
            <a:r>
              <a:rPr lang="en-US" err="1"/>
              <a:t>Studierätten</a:t>
            </a:r>
            <a:r>
              <a:rPr lang="en-US"/>
              <a:t> </a:t>
            </a:r>
            <a:r>
              <a:rPr lang="en-US" err="1"/>
              <a:t>kan</a:t>
            </a:r>
            <a:r>
              <a:rPr lang="en-US"/>
              <a:t> </a:t>
            </a:r>
            <a:r>
              <a:rPr lang="en-US" err="1"/>
              <a:t>återfås</a:t>
            </a:r>
            <a:r>
              <a:rPr lang="en-US"/>
              <a:t> </a:t>
            </a:r>
            <a:r>
              <a:rPr lang="en-US" err="1"/>
              <a:t>genom</a:t>
            </a:r>
            <a:r>
              <a:rPr lang="en-US"/>
              <a:t> </a:t>
            </a:r>
            <a:r>
              <a:rPr lang="en-US" err="1"/>
              <a:t>en</a:t>
            </a:r>
            <a:r>
              <a:rPr lang="en-US"/>
              <a:t> </a:t>
            </a:r>
            <a:r>
              <a:rPr lang="en-US" err="1"/>
              <a:t>avgiftsbelagd</a:t>
            </a:r>
            <a:r>
              <a:rPr lang="en-US"/>
              <a:t> </a:t>
            </a:r>
            <a:r>
              <a:rPr lang="en-US" err="1"/>
              <a:t>ansökan</a:t>
            </a:r>
            <a:r>
              <a:rPr lang="en-US"/>
              <a:t> </a:t>
            </a:r>
            <a:r>
              <a:rPr lang="en-US">
                <a:sym typeface="Wingdings" panose="05000000000000000000" pitchFamily="2" charset="2"/>
              </a:rPr>
              <a:t> </a:t>
            </a:r>
            <a:r>
              <a:rPr lang="en-US" err="1">
                <a:sym typeface="Wingdings" panose="05000000000000000000" pitchFamily="2" charset="2"/>
              </a:rPr>
              <a:t>Återinförd</a:t>
            </a:r>
            <a:r>
              <a:rPr lang="en-US">
                <a:sym typeface="Wingdings" panose="05000000000000000000" pitchFamily="2" charset="2"/>
              </a:rPr>
              <a:t> </a:t>
            </a:r>
            <a:r>
              <a:rPr lang="en-US" err="1">
                <a:sym typeface="Wingdings" panose="05000000000000000000" pitchFamily="2" charset="2"/>
              </a:rPr>
              <a:t>studierätt</a:t>
            </a:r>
            <a:r>
              <a:rPr lang="en-US">
                <a:sym typeface="Wingdings" panose="05000000000000000000" pitchFamily="2" charset="2"/>
              </a:rPr>
              <a:t>.</a:t>
            </a:r>
          </a:p>
          <a:p>
            <a:endParaRPr lang="en-US">
              <a:sym typeface="Wingdings" panose="05000000000000000000" pitchFamily="2" charset="2"/>
            </a:endParaRPr>
          </a:p>
          <a:p>
            <a:r>
              <a:rPr lang="en-US" err="1">
                <a:sym typeface="Wingdings" panose="05000000000000000000" pitchFamily="2" charset="2"/>
              </a:rPr>
              <a:t>Planera</a:t>
            </a:r>
            <a:r>
              <a:rPr lang="en-US">
                <a:sym typeface="Wingdings" panose="05000000000000000000" pitchFamily="2" charset="2"/>
              </a:rPr>
              <a:t> </a:t>
            </a:r>
            <a:r>
              <a:rPr lang="en-US" err="1">
                <a:sym typeface="Wingdings" panose="05000000000000000000" pitchFamily="2" charset="2"/>
              </a:rPr>
              <a:t>ditt</a:t>
            </a:r>
            <a:r>
              <a:rPr lang="en-US">
                <a:sym typeface="Wingdings" panose="05000000000000000000" pitchFamily="2" charset="2"/>
              </a:rPr>
              <a:t> </a:t>
            </a:r>
            <a:r>
              <a:rPr lang="en-US" err="1">
                <a:sym typeface="Wingdings" panose="05000000000000000000" pitchFamily="2" charset="2"/>
              </a:rPr>
              <a:t>läsår</a:t>
            </a:r>
            <a:r>
              <a:rPr lang="en-US">
                <a:sym typeface="Wingdings" panose="05000000000000000000" pitchFamily="2" charset="2"/>
              </a:rPr>
              <a:t> </a:t>
            </a:r>
            <a:r>
              <a:rPr lang="en-US" err="1">
                <a:sym typeface="Wingdings" panose="05000000000000000000" pitchFamily="2" charset="2"/>
              </a:rPr>
              <a:t>i</a:t>
            </a:r>
            <a:r>
              <a:rPr lang="en-US">
                <a:sym typeface="Wingdings" panose="05000000000000000000" pitchFamily="2" charset="2"/>
              </a:rPr>
              <a:t> </a:t>
            </a:r>
            <a:r>
              <a:rPr lang="en-US" err="1">
                <a:sym typeface="Wingdings" panose="05000000000000000000" pitchFamily="2" charset="2"/>
              </a:rPr>
              <a:t>förväg</a:t>
            </a:r>
            <a:r>
              <a:rPr lang="en-US">
                <a:sym typeface="Wingdings" panose="05000000000000000000" pitchFamily="2" charset="2"/>
              </a:rPr>
              <a:t>! </a:t>
            </a:r>
            <a:r>
              <a:rPr lang="en-US" err="1">
                <a:sym typeface="Wingdings" panose="05000000000000000000" pitchFamily="2" charset="2"/>
              </a:rPr>
              <a:t>Anmäl</a:t>
            </a:r>
            <a:r>
              <a:rPr lang="en-US">
                <a:sym typeface="Wingdings" panose="05000000000000000000" pitchFamily="2" charset="2"/>
              </a:rPr>
              <a:t> dig </a:t>
            </a:r>
            <a:r>
              <a:rPr lang="en-US" err="1">
                <a:sym typeface="Wingdings" panose="05000000000000000000" pitchFamily="2" charset="2"/>
              </a:rPr>
              <a:t>i</a:t>
            </a:r>
            <a:r>
              <a:rPr lang="en-US">
                <a:sym typeface="Wingdings" panose="05000000000000000000" pitchFamily="2" charset="2"/>
              </a:rPr>
              <a:t> </a:t>
            </a:r>
            <a:r>
              <a:rPr lang="en-US" err="1">
                <a:sym typeface="Wingdings" panose="05000000000000000000" pitchFamily="2" charset="2"/>
              </a:rPr>
              <a:t>tid</a:t>
            </a:r>
            <a:r>
              <a:rPr lang="en-US">
                <a:sym typeface="Wingdings" panose="05000000000000000000" pitchFamily="2" charset="2"/>
              </a:rPr>
              <a:t>!</a:t>
            </a:r>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25</a:t>
            </a:fld>
            <a:endParaRPr lang="en-US"/>
          </a:p>
        </p:txBody>
      </p:sp>
    </p:spTree>
    <p:extLst>
      <p:ext uri="{BB962C8B-B14F-4D97-AF65-F5344CB8AC3E}">
        <p14:creationId xmlns:p14="http://schemas.microsoft.com/office/powerpoint/2010/main" val="3298016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err="1"/>
              <a:t>Ni</a:t>
            </a:r>
            <a:r>
              <a:rPr lang="fi-FI" baseline="0"/>
              <a:t> </a:t>
            </a:r>
            <a:r>
              <a:rPr lang="fi-FI" baseline="0" err="1"/>
              <a:t>kommer</a:t>
            </a:r>
            <a:r>
              <a:rPr lang="fi-FI" baseline="0"/>
              <a:t> </a:t>
            </a:r>
            <a:r>
              <a:rPr lang="fi-FI" baseline="0" err="1"/>
              <a:t>även</a:t>
            </a:r>
            <a:r>
              <a:rPr lang="fi-FI" baseline="0"/>
              <a:t> </a:t>
            </a:r>
            <a:r>
              <a:rPr lang="fi-FI" baseline="0" err="1"/>
              <a:t>att</a:t>
            </a:r>
            <a:r>
              <a:rPr lang="fi-FI" baseline="0"/>
              <a:t> </a:t>
            </a:r>
            <a:r>
              <a:rPr lang="fi-FI" baseline="0" err="1"/>
              <a:t>få</a:t>
            </a:r>
            <a:r>
              <a:rPr lang="fi-FI" baseline="0"/>
              <a:t> </a:t>
            </a:r>
            <a:r>
              <a:rPr lang="fi-FI" baseline="0" err="1"/>
              <a:t>denna</a:t>
            </a:r>
            <a:r>
              <a:rPr lang="fi-FI" baseline="0"/>
              <a:t> </a:t>
            </a:r>
            <a:r>
              <a:rPr lang="fi-FI" baseline="0" err="1"/>
              <a:t>presentation</a:t>
            </a:r>
            <a:r>
              <a:rPr lang="fi-FI" baseline="0"/>
              <a:t> per e-</a:t>
            </a:r>
            <a:r>
              <a:rPr lang="fi-FI" baseline="0" err="1"/>
              <a:t>post</a:t>
            </a:r>
            <a:r>
              <a:rPr lang="fi-FI" baseline="0"/>
              <a:t>. </a:t>
            </a:r>
            <a:endParaRPr lang="fi-FI"/>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27</a:t>
            </a:fld>
            <a:endParaRPr lang="en-US"/>
          </a:p>
        </p:txBody>
      </p:sp>
    </p:spTree>
    <p:extLst>
      <p:ext uri="{BB962C8B-B14F-4D97-AF65-F5344CB8AC3E}">
        <p14:creationId xmlns:p14="http://schemas.microsoft.com/office/powerpoint/2010/main" val="317185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err="1"/>
              <a:t>Valfria</a:t>
            </a:r>
            <a:r>
              <a:rPr lang="fi-FI"/>
              <a:t> </a:t>
            </a:r>
            <a:r>
              <a:rPr lang="fi-FI" err="1"/>
              <a:t>studier</a:t>
            </a:r>
            <a:r>
              <a:rPr lang="fi-FI"/>
              <a:t>. </a:t>
            </a:r>
            <a:r>
              <a:rPr lang="sv-SE" sz="1200" b="0" i="0" kern="1200">
                <a:solidFill>
                  <a:schemeClr val="tx1"/>
                </a:solidFill>
                <a:effectLst/>
                <a:latin typeface="+mn-lt"/>
                <a:ea typeface="+mn-ea"/>
                <a:cs typeface="+mn-cs"/>
              </a:rPr>
              <a:t>Utvecklingsstudier som gärna består av helheter på minst 15 sp ska helst avläggas under den rekommenderade tidpunkten, vilket är det andra läsåret.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Ifall man väljer att avlägga studier vid andra högskolor måste dessa kurser vara godkända på förhand av </a:t>
            </a:r>
            <a:r>
              <a:rPr lang="sv-FI" sz="1200" b="0" i="0" kern="1200">
                <a:solidFill>
                  <a:schemeClr val="tx1"/>
                </a:solidFill>
                <a:effectLst/>
                <a:latin typeface="+mn-lt"/>
                <a:ea typeface="+mn-ea"/>
                <a:cs typeface="+mn-cs"/>
              </a:rPr>
              <a:t>studievägledare/UA</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a:solidFill>
                <a:schemeClr val="tx1"/>
              </a:solidFill>
              <a:effectLst/>
              <a:latin typeface="+mn-lt"/>
              <a:ea typeface="+mn-ea"/>
              <a:cs typeface="+mn-cs"/>
            </a:endParaRPr>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6</a:t>
            </a:fld>
            <a:endParaRPr lang="en-US"/>
          </a:p>
        </p:txBody>
      </p:sp>
    </p:spTree>
    <p:extLst>
      <p:ext uri="{BB962C8B-B14F-4D97-AF65-F5344CB8AC3E}">
        <p14:creationId xmlns:p14="http://schemas.microsoft.com/office/powerpoint/2010/main" val="35527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sv-FI"/>
          </a:p>
          <a:p>
            <a:pPr marL="171450" indent="-171450">
              <a:lnSpc>
                <a:spcPct val="90000"/>
              </a:lnSpc>
              <a:spcBef>
                <a:spcPts val="1000"/>
              </a:spcBef>
              <a:buFont typeface="Arial"/>
              <a:buChar char="•"/>
            </a:pPr>
            <a:r>
              <a:rPr lang="sv-FI">
                <a:solidFill>
                  <a:srgbClr val="FFFFFF"/>
                </a:solidFill>
              </a:rPr>
              <a:t>E.g courses offered by </a:t>
            </a:r>
            <a:r>
              <a:rPr lang="sv-FI">
                <a:solidFill>
                  <a:srgbClr val="FFFFFF"/>
                </a:solidFill>
                <a:hlinkClick r:id="rId3">
                  <a:extLst>
                    <a:ext uri="{A12FA001-AC4F-418D-AE19-62706E023703}">
                      <ahyp:hlinkClr xmlns:ahyp="http://schemas.microsoft.com/office/drawing/2018/hyperlinkcolor" val="tx"/>
                    </a:ext>
                  </a:extLst>
                </a:hlinkClick>
              </a:rPr>
              <a:t>www.climateuniversity.fi</a:t>
            </a:r>
            <a:r>
              <a:rPr lang="sv-FI">
                <a:solidFill>
                  <a:srgbClr val="FFFFFF"/>
                </a:solidFill>
              </a:rPr>
              <a:t> are also available via Sisu. </a:t>
            </a:r>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7</a:t>
            </a:fld>
            <a:endParaRPr lang="en-US"/>
          </a:p>
        </p:txBody>
      </p:sp>
    </p:spTree>
    <p:extLst>
      <p:ext uri="{BB962C8B-B14F-4D97-AF65-F5344CB8AC3E}">
        <p14:creationId xmlns:p14="http://schemas.microsoft.com/office/powerpoint/2010/main" val="141354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9</a:t>
            </a:fld>
            <a:endParaRPr lang="en-US"/>
          </a:p>
        </p:txBody>
      </p:sp>
    </p:spTree>
    <p:extLst>
      <p:ext uri="{BB962C8B-B14F-4D97-AF65-F5344CB8AC3E}">
        <p14:creationId xmlns:p14="http://schemas.microsoft.com/office/powerpoint/2010/main" val="143326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sz="1200" b="0" i="0" kern="1200">
              <a:solidFill>
                <a:schemeClr val="tx1"/>
              </a:solidFill>
              <a:effectLst/>
              <a:latin typeface="+mn-lt"/>
              <a:ea typeface="+mn-ea"/>
              <a:cs typeface="+mn-cs"/>
            </a:endParaRPr>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10</a:t>
            </a:fld>
            <a:endParaRPr lang="en-US"/>
          </a:p>
        </p:txBody>
      </p:sp>
    </p:spTree>
    <p:extLst>
      <p:ext uri="{BB962C8B-B14F-4D97-AF65-F5344CB8AC3E}">
        <p14:creationId xmlns:p14="http://schemas.microsoft.com/office/powerpoint/2010/main" val="162108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E9C8F-42A4-D362-5340-9D2EB54306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4779C-0BEE-D307-E23E-F584A4896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C6EE29-5A6A-9F65-E9E9-3230B5F86E39}"/>
              </a:ext>
            </a:extLst>
          </p:cNvPr>
          <p:cNvSpPr>
            <a:spLocks noGrp="1"/>
          </p:cNvSpPr>
          <p:nvPr>
            <p:ph type="body" idx="1"/>
          </p:nvPr>
        </p:nvSpPr>
        <p:spPr/>
        <p:txBody>
          <a:bodyPr/>
          <a:lstStyle/>
          <a:p>
            <a:endParaRPr lang="sv-SE" sz="1200" b="0" i="0" kern="1200">
              <a:solidFill>
                <a:schemeClr val="tx1"/>
              </a:solidFill>
              <a:effectLst/>
              <a:latin typeface="+mn-lt"/>
              <a:ea typeface="+mn-ea"/>
              <a:cs typeface="+mn-cs"/>
            </a:endParaRPr>
          </a:p>
          <a:p>
            <a:endParaRPr lang="sv-FI"/>
          </a:p>
        </p:txBody>
      </p:sp>
      <p:sp>
        <p:nvSpPr>
          <p:cNvPr id="4" name="Slide Number Placeholder 3">
            <a:extLst>
              <a:ext uri="{FF2B5EF4-FFF2-40B4-BE49-F238E27FC236}">
                <a16:creationId xmlns:a16="http://schemas.microsoft.com/office/drawing/2014/main" id="{42C567A2-B994-977C-6E52-42E597C755CA}"/>
              </a:ext>
            </a:extLst>
          </p:cNvPr>
          <p:cNvSpPr>
            <a:spLocks noGrp="1"/>
          </p:cNvSpPr>
          <p:nvPr>
            <p:ph type="sldNum" sz="quarter" idx="5"/>
          </p:nvPr>
        </p:nvSpPr>
        <p:spPr/>
        <p:txBody>
          <a:bodyPr/>
          <a:lstStyle/>
          <a:p>
            <a:fld id="{48D26420-EECA-8C49-8D22-E3DC39119240}" type="slidenum">
              <a:rPr lang="en-US" smtClean="0"/>
              <a:t>11</a:t>
            </a:fld>
            <a:endParaRPr lang="en-US"/>
          </a:p>
        </p:txBody>
      </p:sp>
    </p:spTree>
    <p:extLst>
      <p:ext uri="{BB962C8B-B14F-4D97-AF65-F5344CB8AC3E}">
        <p14:creationId xmlns:p14="http://schemas.microsoft.com/office/powerpoint/2010/main" val="275074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sz="1200" b="0" i="0" kern="1200">
              <a:solidFill>
                <a:schemeClr val="tx1"/>
              </a:solidFill>
              <a:effectLst/>
              <a:latin typeface="+mn-lt"/>
              <a:ea typeface="+mn-ea"/>
              <a:cs typeface="+mn-cs"/>
            </a:endParaRPr>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12</a:t>
            </a:fld>
            <a:endParaRPr lang="en-US"/>
          </a:p>
        </p:txBody>
      </p:sp>
    </p:spTree>
    <p:extLst>
      <p:ext uri="{BB962C8B-B14F-4D97-AF65-F5344CB8AC3E}">
        <p14:creationId xmlns:p14="http://schemas.microsoft.com/office/powerpoint/2010/main" val="112934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På Arcada har du möjlighet att studera utomlands som en del av dina studier. Att studera utomlands är berikande både på ett akademiskt och på ett personligt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Ansökan för hösten har redan gått men ansökan för nästa vår görs i </a:t>
            </a:r>
            <a:r>
              <a:rPr lang="sv-FI"/>
              <a:t>september-oktober 2025</a:t>
            </a:r>
            <a:endParaRPr lang="fi-FI"/>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16</a:t>
            </a:fld>
            <a:endParaRPr lang="en-US"/>
          </a:p>
        </p:txBody>
      </p:sp>
    </p:spTree>
    <p:extLst>
      <p:ext uri="{BB962C8B-B14F-4D97-AF65-F5344CB8AC3E}">
        <p14:creationId xmlns:p14="http://schemas.microsoft.com/office/powerpoint/2010/main" val="405620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Andra året lämpar sig bäst </a:t>
            </a:r>
            <a:r>
              <a:rPr lang="sv-SE" err="1"/>
              <a:t>pga</a:t>
            </a:r>
            <a:r>
              <a:rPr lang="sv-SE"/>
              <a:t> av att ni då missar minst ämnesstudier</a:t>
            </a:r>
          </a:p>
        </p:txBody>
      </p:sp>
      <p:sp>
        <p:nvSpPr>
          <p:cNvPr id="4" name="Slide Number Placeholder 3"/>
          <p:cNvSpPr>
            <a:spLocks noGrp="1"/>
          </p:cNvSpPr>
          <p:nvPr>
            <p:ph type="sldNum" sz="quarter" idx="5"/>
          </p:nvPr>
        </p:nvSpPr>
        <p:spPr/>
        <p:txBody>
          <a:bodyPr/>
          <a:lstStyle/>
          <a:p>
            <a:fld id="{48D26420-EECA-8C49-8D22-E3DC39119240}" type="slidenum">
              <a:rPr lang="en-US" smtClean="0"/>
              <a:t>17</a:t>
            </a:fld>
            <a:endParaRPr lang="en-US"/>
          </a:p>
        </p:txBody>
      </p:sp>
    </p:spTree>
    <p:extLst>
      <p:ext uri="{BB962C8B-B14F-4D97-AF65-F5344CB8AC3E}">
        <p14:creationId xmlns:p14="http://schemas.microsoft.com/office/powerpoint/2010/main" val="28499608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1">
    <p:bg>
      <p:bgPr>
        <a:solidFill>
          <a:schemeClr val="bg1"/>
        </a:solidFill>
        <a:effectLst/>
      </p:bgPr>
    </p:bg>
    <p:spTree>
      <p:nvGrpSpPr>
        <p:cNvPr id="1" name=""/>
        <p:cNvGrpSpPr/>
        <p:nvPr/>
      </p:nvGrpSpPr>
      <p:grpSpPr>
        <a:xfrm>
          <a:off x="0" y="0"/>
          <a:ext cx="0" cy="0"/>
          <a:chOff x="0" y="0"/>
          <a:chExt cx="0" cy="0"/>
        </a:xfrm>
      </p:grpSpPr>
      <p:pic>
        <p:nvPicPr>
          <p:cNvPr id="7" name="Arcada_kampanjbilder2020_EDITED_24.6.2020_srgb_16bit_06.jpg">
            <a:extLst>
              <a:ext uri="{FF2B5EF4-FFF2-40B4-BE49-F238E27FC236}">
                <a16:creationId xmlns:a16="http://schemas.microsoft.com/office/drawing/2014/main" id="{57197DCD-BAAE-FD43-BD65-AF61E226EE7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49729" y="3542986"/>
            <a:ext cx="3690155" cy="2859642"/>
          </a:xfrm>
          <a:prstGeom prst="rect">
            <a:avLst/>
          </a:prstGeom>
          <a:ln w="12700">
            <a:miter lim="400000"/>
          </a:ln>
        </p:spPr>
      </p:pic>
      <p:pic>
        <p:nvPicPr>
          <p:cNvPr id="9" name="Arcada_kampanjbilder2020_EDITED_24.6.2020_srgb_16bit_12.jpg">
            <a:extLst>
              <a:ext uri="{FF2B5EF4-FFF2-40B4-BE49-F238E27FC236}">
                <a16:creationId xmlns:a16="http://schemas.microsoft.com/office/drawing/2014/main" id="{ED8DF153-E707-9742-BFFE-137ADD3FDEE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292900" y="417555"/>
            <a:ext cx="3690154" cy="2859642"/>
          </a:xfrm>
          <a:prstGeom prst="rect">
            <a:avLst/>
          </a:prstGeom>
          <a:ln w="12700">
            <a:miter lim="400000"/>
          </a:ln>
        </p:spPr>
      </p:pic>
      <p:sp>
        <p:nvSpPr>
          <p:cNvPr id="10" name="Rectangle">
            <a:extLst>
              <a:ext uri="{FF2B5EF4-FFF2-40B4-BE49-F238E27FC236}">
                <a16:creationId xmlns:a16="http://schemas.microsoft.com/office/drawing/2014/main" id="{BF17871E-6FB2-5A43-ADAC-986702B2B097}"/>
              </a:ext>
            </a:extLst>
          </p:cNvPr>
          <p:cNvSpPr/>
          <p:nvPr userDrawn="1"/>
        </p:nvSpPr>
        <p:spPr>
          <a:xfrm>
            <a:off x="4249729" y="417521"/>
            <a:ext cx="3692541" cy="2859676"/>
          </a:xfrm>
          <a:prstGeom prst="rect">
            <a:avLst/>
          </a:prstGeom>
          <a:solidFill>
            <a:schemeClr val="accent2"/>
          </a:solidFill>
          <a:ln w="12700">
            <a:miter lim="400000"/>
          </a:ln>
        </p:spPr>
        <p:txBody>
          <a:bodyPr lIns="71437" tIns="71437" rIns="71437" bIns="71437" anchor="ctr"/>
          <a:lstStyle/>
          <a:p>
            <a:pPr>
              <a:defRPr sz="3200">
                <a:solidFill>
                  <a:srgbClr val="FFFFFF"/>
                </a:solidFill>
              </a:defRPr>
            </a:pPr>
            <a:endParaRPr/>
          </a:p>
        </p:txBody>
      </p:sp>
      <p:sp>
        <p:nvSpPr>
          <p:cNvPr id="11" name="Rectangle">
            <a:extLst>
              <a:ext uri="{FF2B5EF4-FFF2-40B4-BE49-F238E27FC236}">
                <a16:creationId xmlns:a16="http://schemas.microsoft.com/office/drawing/2014/main" id="{0723CE79-040F-D64B-B596-AC6037A5A294}"/>
              </a:ext>
            </a:extLst>
          </p:cNvPr>
          <p:cNvSpPr/>
          <p:nvPr userDrawn="1"/>
        </p:nvSpPr>
        <p:spPr>
          <a:xfrm>
            <a:off x="288125" y="3542951"/>
            <a:ext cx="3692541" cy="2859677"/>
          </a:xfrm>
          <a:prstGeom prst="rect">
            <a:avLst/>
          </a:prstGeom>
          <a:solidFill>
            <a:schemeClr val="tx2"/>
          </a:solidFill>
          <a:ln w="12700">
            <a:miter lim="400000"/>
          </a:ln>
        </p:spPr>
        <p:txBody>
          <a:bodyPr lIns="71437" tIns="71437" rIns="71437" bIns="71437" anchor="ctr"/>
          <a:lstStyle/>
          <a:p>
            <a:pPr>
              <a:defRPr sz="3200">
                <a:solidFill>
                  <a:srgbClr val="FFFFFF"/>
                </a:solidFill>
              </a:defRPr>
            </a:pPr>
            <a:endParaRPr/>
          </a:p>
        </p:txBody>
      </p:sp>
      <p:pic>
        <p:nvPicPr>
          <p:cNvPr id="12" name="Arcada_kampanjbilder2020_EDITED_24.6.2020_srgb_16bit_11.jpg" descr="Arcada_kampanjbilder2020_EDITED_24.6.2020_srgb_16bit_11.jpg">
            <a:extLst>
              <a:ext uri="{FF2B5EF4-FFF2-40B4-BE49-F238E27FC236}">
                <a16:creationId xmlns:a16="http://schemas.microsoft.com/office/drawing/2014/main" id="{AF81BCC3-AD0A-AE46-850C-4A13658E2E7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9094724" y="6241224"/>
            <a:ext cx="2943497" cy="2281029"/>
          </a:xfrm>
          <a:prstGeom prst="rect">
            <a:avLst/>
          </a:prstGeom>
          <a:ln w="12700">
            <a:miter lim="400000"/>
          </a:ln>
        </p:spPr>
      </p:pic>
      <p:pic>
        <p:nvPicPr>
          <p:cNvPr id="13" name="Arcada_kampanjbilder2020_EDITED_24.6.2020_srgb_16bit_02.jpg">
            <a:extLst>
              <a:ext uri="{FF2B5EF4-FFF2-40B4-BE49-F238E27FC236}">
                <a16:creationId xmlns:a16="http://schemas.microsoft.com/office/drawing/2014/main" id="{35FAFEB2-A6DD-6943-843D-12BB232DA220}"/>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flipH="1">
            <a:off x="8208946" y="417557"/>
            <a:ext cx="3690154" cy="2859642"/>
          </a:xfrm>
          <a:prstGeom prst="rect">
            <a:avLst/>
          </a:prstGeom>
          <a:ln w="12700">
            <a:miter lim="400000"/>
          </a:ln>
        </p:spPr>
      </p:pic>
      <p:sp>
        <p:nvSpPr>
          <p:cNvPr id="14" name="Rectangle">
            <a:extLst>
              <a:ext uri="{FF2B5EF4-FFF2-40B4-BE49-F238E27FC236}">
                <a16:creationId xmlns:a16="http://schemas.microsoft.com/office/drawing/2014/main" id="{168BD375-62C0-0741-9B9F-5E765317C495}"/>
              </a:ext>
            </a:extLst>
          </p:cNvPr>
          <p:cNvSpPr/>
          <p:nvPr userDrawn="1"/>
        </p:nvSpPr>
        <p:spPr>
          <a:xfrm>
            <a:off x="19096499" y="1516030"/>
            <a:ext cx="2945401" cy="2281056"/>
          </a:xfrm>
          <a:prstGeom prst="rect">
            <a:avLst/>
          </a:prstGeom>
          <a:solidFill>
            <a:srgbClr val="F9CEE3"/>
          </a:solidFill>
          <a:ln w="12700">
            <a:miter lim="400000"/>
          </a:ln>
        </p:spPr>
        <p:txBody>
          <a:bodyPr lIns="71437" tIns="71437" rIns="71437" bIns="71437" anchor="ctr"/>
          <a:lstStyle/>
          <a:p>
            <a:pPr>
              <a:defRPr sz="3200">
                <a:solidFill>
                  <a:srgbClr val="FFFFFF"/>
                </a:solidFill>
              </a:defRPr>
            </a:pPr>
            <a:endParaRPr/>
          </a:p>
        </p:txBody>
      </p:sp>
      <p:sp>
        <p:nvSpPr>
          <p:cNvPr id="15" name="Rectangle">
            <a:extLst>
              <a:ext uri="{FF2B5EF4-FFF2-40B4-BE49-F238E27FC236}">
                <a16:creationId xmlns:a16="http://schemas.microsoft.com/office/drawing/2014/main" id="{5C4A0024-FBC1-8445-83C5-3715570925C0}"/>
              </a:ext>
            </a:extLst>
          </p:cNvPr>
          <p:cNvSpPr/>
          <p:nvPr userDrawn="1"/>
        </p:nvSpPr>
        <p:spPr>
          <a:xfrm>
            <a:off x="8206559" y="3542950"/>
            <a:ext cx="3692541" cy="2859677"/>
          </a:xfrm>
          <a:prstGeom prst="rect">
            <a:avLst/>
          </a:prstGeom>
          <a:solidFill>
            <a:schemeClr val="accent3"/>
          </a:solidFill>
          <a:ln w="12700">
            <a:miter lim="400000"/>
          </a:ln>
        </p:spPr>
        <p:txBody>
          <a:bodyPr lIns="71437" tIns="71437" rIns="71437" bIns="71437" anchor="ctr"/>
          <a:lstStyle/>
          <a:p>
            <a:pPr>
              <a:defRPr sz="3200">
                <a:solidFill>
                  <a:srgbClr val="FFFFFF"/>
                </a:solidFill>
              </a:defRPr>
            </a:pPr>
            <a:endParaRPr/>
          </a:p>
        </p:txBody>
      </p:sp>
      <p:pic>
        <p:nvPicPr>
          <p:cNvPr id="5" name="Picture 4">
            <a:extLst>
              <a:ext uri="{FF2B5EF4-FFF2-40B4-BE49-F238E27FC236}">
                <a16:creationId xmlns:a16="http://schemas.microsoft.com/office/drawing/2014/main" id="{4A9B93D5-7C70-4266-8240-8F69D08B6BD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flipH="1">
            <a:off x="292900" y="417521"/>
            <a:ext cx="3690155" cy="2897493"/>
          </a:xfrm>
          <a:prstGeom prst="rect">
            <a:avLst/>
          </a:prstGeom>
        </p:spPr>
      </p:pic>
      <p:pic>
        <p:nvPicPr>
          <p:cNvPr id="18" name="Picture 17">
            <a:extLst>
              <a:ext uri="{FF2B5EF4-FFF2-40B4-BE49-F238E27FC236}">
                <a16:creationId xmlns:a16="http://schemas.microsoft.com/office/drawing/2014/main" id="{F940EC9F-052C-6A4A-8004-94C6276B061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25827" y="1347490"/>
            <a:ext cx="2340344" cy="1037553"/>
          </a:xfrm>
          <a:prstGeom prst="rect">
            <a:avLst/>
          </a:prstGeom>
        </p:spPr>
      </p:pic>
      <p:pic>
        <p:nvPicPr>
          <p:cNvPr id="17" name="Picture 16">
            <a:extLst>
              <a:ext uri="{FF2B5EF4-FFF2-40B4-BE49-F238E27FC236}">
                <a16:creationId xmlns:a16="http://schemas.microsoft.com/office/drawing/2014/main" id="{783A41B7-C970-41B0-9395-3D478AAE57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64223" y="4454011"/>
            <a:ext cx="2340344" cy="1037553"/>
          </a:xfrm>
          <a:prstGeom prst="rect">
            <a:avLst/>
          </a:prstGeom>
        </p:spPr>
      </p:pic>
      <p:pic>
        <p:nvPicPr>
          <p:cNvPr id="19" name="Picture 18">
            <a:extLst>
              <a:ext uri="{FF2B5EF4-FFF2-40B4-BE49-F238E27FC236}">
                <a16:creationId xmlns:a16="http://schemas.microsoft.com/office/drawing/2014/main" id="{67125375-2E57-4186-83BA-0B77EBD6B88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887433" y="4454011"/>
            <a:ext cx="2340344" cy="1037553"/>
          </a:xfrm>
          <a:prstGeom prst="rect">
            <a:avLst/>
          </a:prstGeom>
        </p:spPr>
      </p:pic>
      <p:graphicFrame>
        <p:nvGraphicFramePr>
          <p:cNvPr id="16" name="Chart 15">
            <a:extLst>
              <a:ext uri="{FF2B5EF4-FFF2-40B4-BE49-F238E27FC236}">
                <a16:creationId xmlns:a16="http://schemas.microsoft.com/office/drawing/2014/main" id="{AA18D51A-105F-43EA-BA0D-99F496F19F8D}"/>
              </a:ext>
            </a:extLst>
          </p:cNvPr>
          <p:cNvGraphicFramePr>
            <a:graphicFrameLocks/>
          </p:cNvGraphicFramePr>
          <p:nvPr userDrawn="1">
            <p:extLst>
              <p:ext uri="{D42A27DB-BD31-4B8C-83A1-F6EECF244321}">
                <p14:modId xmlns:p14="http://schemas.microsoft.com/office/powerpoint/2010/main" val="2377583856"/>
              </p:ext>
            </p:extLst>
          </p:nvPr>
        </p:nvGraphicFramePr>
        <p:xfrm>
          <a:off x="1830391" y="497165"/>
          <a:ext cx="45720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6729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orange)">
    <p:bg>
      <p:bgPr>
        <a:solidFill>
          <a:srgbClr val="EF7C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pic>
        <p:nvPicPr>
          <p:cNvPr id="7" name="Picture 6">
            <a:extLst>
              <a:ext uri="{FF2B5EF4-FFF2-40B4-BE49-F238E27FC236}">
                <a16:creationId xmlns:a16="http://schemas.microsoft.com/office/drawing/2014/main" id="{8E346406-7A3F-4D62-8CAF-0A1A77EA7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143" y="52279"/>
            <a:ext cx="2068098" cy="916857"/>
          </a:xfrm>
          <a:prstGeom prst="rect">
            <a:avLst/>
          </a:prstGeom>
        </p:spPr>
      </p:pic>
    </p:spTree>
    <p:extLst>
      <p:ext uri="{BB962C8B-B14F-4D97-AF65-F5344CB8AC3E}">
        <p14:creationId xmlns:p14="http://schemas.microsoft.com/office/powerpoint/2010/main" val="46692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One Column (light orange)">
    <p:bg>
      <p:bgPr>
        <a:solidFill>
          <a:schemeClr val="accent2">
            <a:alpha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16AE61BC-2221-43A4-8AC6-B80991CC5FD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7" name="Title 1">
            <a:extLst>
              <a:ext uri="{FF2B5EF4-FFF2-40B4-BE49-F238E27FC236}">
                <a16:creationId xmlns:a16="http://schemas.microsoft.com/office/drawing/2014/main" id="{90F3A143-B667-44BC-8B14-F5A80D054F42}"/>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1513055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wo Columns (light orange)">
    <p:bg>
      <p:bgPr>
        <a:solidFill>
          <a:schemeClr val="accent2">
            <a:alpha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0718A3BA-9D20-4576-9315-8F2EDACB151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8" name="Title 1">
            <a:extLst>
              <a:ext uri="{FF2B5EF4-FFF2-40B4-BE49-F238E27FC236}">
                <a16:creationId xmlns:a16="http://schemas.microsoft.com/office/drawing/2014/main" id="{908343F9-46F8-485D-914E-D4C40DA3091F}"/>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30547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light orange)">
    <p:bg>
      <p:bgPr>
        <a:solidFill>
          <a:schemeClr val="accent2">
            <a:alpha val="10000"/>
          </a:schemeClr>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388205"/>
            <a:ext cx="3932237" cy="3472846"/>
          </a:xfr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a:extLst>
              <a:ext uri="{FF2B5EF4-FFF2-40B4-BE49-F238E27FC236}">
                <a16:creationId xmlns:a16="http://schemas.microsoft.com/office/drawing/2014/main" id="{F8E612C7-6E42-4329-B291-D11C89BF4868}"/>
              </a:ext>
            </a:extLst>
          </p:cNvPr>
          <p:cNvSpPr>
            <a:spLocks noGrp="1"/>
          </p:cNvSpPr>
          <p:nvPr>
            <p:ph type="title"/>
          </p:nvPr>
        </p:nvSpPr>
        <p:spPr>
          <a:xfrm>
            <a:off x="839788" y="953472"/>
            <a:ext cx="3932237" cy="1103927"/>
          </a:xfrm>
        </p:spPr>
        <p:txBody>
          <a:bodyPr anchor="b"/>
          <a:lstStyle>
            <a:lvl1pPr>
              <a:defRPr sz="3200">
                <a:solidFill>
                  <a:schemeClr val="accent6"/>
                </a:solidFill>
              </a:defRPr>
            </a:lvl1pPr>
          </a:lstStyle>
          <a:p>
            <a:r>
              <a:rPr lang="en-US"/>
              <a:t>Click to edit Master title style</a:t>
            </a:r>
          </a:p>
        </p:txBody>
      </p:sp>
      <p:pic>
        <p:nvPicPr>
          <p:cNvPr id="9" name="Picture 8">
            <a:extLst>
              <a:ext uri="{FF2B5EF4-FFF2-40B4-BE49-F238E27FC236}">
                <a16:creationId xmlns:a16="http://schemas.microsoft.com/office/drawing/2014/main" id="{60DFFFE2-803B-4EC1-AF0C-5679006FB6A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3115408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Orange Background">
    <p:bg>
      <p:bgPr>
        <a:solidFill>
          <a:srgbClr val="ED7D31">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DEF531-2459-46F8-AAE6-D42DD207520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3638818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pic>
        <p:nvPicPr>
          <p:cNvPr id="7" name="Picture 6">
            <a:extLst>
              <a:ext uri="{FF2B5EF4-FFF2-40B4-BE49-F238E27FC236}">
                <a16:creationId xmlns:a16="http://schemas.microsoft.com/office/drawing/2014/main" id="{7A412098-07EF-481A-BC8C-523AB1B9B0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143" y="52279"/>
            <a:ext cx="2068098" cy="916857"/>
          </a:xfrm>
          <a:prstGeom prst="rect">
            <a:avLst/>
          </a:prstGeom>
        </p:spPr>
      </p:pic>
    </p:spTree>
    <p:extLst>
      <p:ext uri="{BB962C8B-B14F-4D97-AF65-F5344CB8AC3E}">
        <p14:creationId xmlns:p14="http://schemas.microsoft.com/office/powerpoint/2010/main" val="320845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One Column (light blue)">
    <p:bg>
      <p:bgPr>
        <a:solidFill>
          <a:schemeClr val="accent3">
            <a:alpha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B1DF6E82-2028-4BAC-8B10-5FBACACA310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8" name="Title 1">
            <a:extLst>
              <a:ext uri="{FF2B5EF4-FFF2-40B4-BE49-F238E27FC236}">
                <a16:creationId xmlns:a16="http://schemas.microsoft.com/office/drawing/2014/main" id="{BD30B4C3-3AE7-4859-A48B-C51350F724F3}"/>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356174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wo Columns (light blue)">
    <p:bg>
      <p:bgPr>
        <a:solidFill>
          <a:schemeClr val="accent3">
            <a:alpha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0ABD21C5-01F0-40CF-9DF8-C8F6E49903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8" name="Title 1">
            <a:extLst>
              <a:ext uri="{FF2B5EF4-FFF2-40B4-BE49-F238E27FC236}">
                <a16:creationId xmlns:a16="http://schemas.microsoft.com/office/drawing/2014/main" id="{3DF4E376-30C0-4FBC-A107-25DBBC906EBE}"/>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104075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light blue)">
    <p:bg>
      <p:bgPr>
        <a:solidFill>
          <a:schemeClr val="accent3">
            <a:alpha val="10000"/>
          </a:schemeClr>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388205"/>
            <a:ext cx="3932237" cy="3472846"/>
          </a:xfr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a:extLst>
              <a:ext uri="{FF2B5EF4-FFF2-40B4-BE49-F238E27FC236}">
                <a16:creationId xmlns:a16="http://schemas.microsoft.com/office/drawing/2014/main" id="{77E2FF04-2080-4E0E-919E-1B8BA796A384}"/>
              </a:ext>
            </a:extLst>
          </p:cNvPr>
          <p:cNvSpPr>
            <a:spLocks noGrp="1"/>
          </p:cNvSpPr>
          <p:nvPr>
            <p:ph type="title"/>
          </p:nvPr>
        </p:nvSpPr>
        <p:spPr>
          <a:xfrm>
            <a:off x="839788" y="953472"/>
            <a:ext cx="3932237" cy="1103927"/>
          </a:xfrm>
        </p:spPr>
        <p:txBody>
          <a:bodyPr anchor="b"/>
          <a:lstStyle>
            <a:lvl1pPr>
              <a:defRPr sz="3200">
                <a:solidFill>
                  <a:schemeClr val="accent6"/>
                </a:solidFill>
              </a:defRPr>
            </a:lvl1pPr>
          </a:lstStyle>
          <a:p>
            <a:r>
              <a:rPr lang="en-US"/>
              <a:t>Click to edit Master title style</a:t>
            </a:r>
          </a:p>
        </p:txBody>
      </p:sp>
      <p:pic>
        <p:nvPicPr>
          <p:cNvPr id="9" name="Picture 8">
            <a:extLst>
              <a:ext uri="{FF2B5EF4-FFF2-40B4-BE49-F238E27FC236}">
                <a16:creationId xmlns:a16="http://schemas.microsoft.com/office/drawing/2014/main" id="{DD2857A7-1FEC-447B-BA9F-A92A845BA1C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724945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ight Orange Background">
    <p:bg>
      <p:bgPr>
        <a:solidFill>
          <a:schemeClr val="accent3">
            <a:alpha val="9804"/>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91615D-8CF7-45BB-8191-A74BEEE0E07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3859146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First slide 2">
    <p:bg>
      <p:bgPr>
        <a:solidFill>
          <a:schemeClr val="tx1"/>
        </a:solidFill>
        <a:effectLst/>
      </p:bgPr>
    </p:bg>
    <p:spTree>
      <p:nvGrpSpPr>
        <p:cNvPr id="1" name=""/>
        <p:cNvGrpSpPr/>
        <p:nvPr/>
      </p:nvGrpSpPr>
      <p:grpSpPr>
        <a:xfrm>
          <a:off x="0" y="0"/>
          <a:ext cx="0" cy="0"/>
          <a:chOff x="0" y="0"/>
          <a:chExt cx="0" cy="0"/>
        </a:xfrm>
      </p:grpSpPr>
      <p:pic>
        <p:nvPicPr>
          <p:cNvPr id="3" name="Picture 2" descr="A person standing in front of it&#10;&#10;Description automatically generated">
            <a:extLst>
              <a:ext uri="{FF2B5EF4-FFF2-40B4-BE49-F238E27FC236}">
                <a16:creationId xmlns:a16="http://schemas.microsoft.com/office/drawing/2014/main" id="{37EA8078-3720-8749-A39E-67068C0E7B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314496" cy="6925688"/>
          </a:xfrm>
          <a:prstGeom prst="rect">
            <a:avLst/>
          </a:prstGeom>
        </p:spPr>
      </p:pic>
      <p:pic>
        <p:nvPicPr>
          <p:cNvPr id="13" name="Picture 12">
            <a:extLst>
              <a:ext uri="{FF2B5EF4-FFF2-40B4-BE49-F238E27FC236}">
                <a16:creationId xmlns:a16="http://schemas.microsoft.com/office/drawing/2014/main" id="{826D310F-3F16-4082-AF25-FC44F32EFD0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43396" y="4754120"/>
            <a:ext cx="2639879" cy="1170347"/>
          </a:xfrm>
          <a:prstGeom prst="rect">
            <a:avLst/>
          </a:prstGeom>
        </p:spPr>
      </p:pic>
      <p:pic>
        <p:nvPicPr>
          <p:cNvPr id="4" name="Picture 3">
            <a:extLst>
              <a:ext uri="{FF2B5EF4-FFF2-40B4-BE49-F238E27FC236}">
                <a16:creationId xmlns:a16="http://schemas.microsoft.com/office/drawing/2014/main" id="{F1873B45-F3B8-4F4E-BD63-47DAFB589E37}"/>
              </a:ext>
            </a:extLst>
          </p:cNvPr>
          <p:cNvPicPr>
            <a:picLocks noChangeAspect="1"/>
          </p:cNvPicPr>
          <p:nvPr userDrawn="1"/>
        </p:nvPicPr>
        <p:blipFill>
          <a:blip r:embed="rId4"/>
          <a:stretch>
            <a:fillRect/>
          </a:stretch>
        </p:blipFill>
        <p:spPr>
          <a:xfrm>
            <a:off x="0" y="2004586"/>
            <a:ext cx="8126672" cy="2749534"/>
          </a:xfrm>
          <a:prstGeom prst="rect">
            <a:avLst/>
          </a:prstGeom>
        </p:spPr>
      </p:pic>
    </p:spTree>
    <p:extLst>
      <p:ext uri="{BB962C8B-B14F-4D97-AF65-F5344CB8AC3E}">
        <p14:creationId xmlns:p14="http://schemas.microsoft.com/office/powerpoint/2010/main" val="257006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821B81"/>
              </a:solidFill>
            </a:endParaRPr>
          </a:p>
        </p:txBody>
      </p:sp>
      <p:pic>
        <p:nvPicPr>
          <p:cNvPr id="7" name="Picture 6">
            <a:extLst>
              <a:ext uri="{FF2B5EF4-FFF2-40B4-BE49-F238E27FC236}">
                <a16:creationId xmlns:a16="http://schemas.microsoft.com/office/drawing/2014/main" id="{612AA331-747A-4FE1-9EF5-D11D7C4A28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2633017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One Column (whit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B7DE44AA-B767-450C-9D47-A6F0C8CAAA9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1949" y="250286"/>
            <a:ext cx="1486776" cy="397712"/>
          </a:xfrm>
          <a:prstGeom prst="rect">
            <a:avLst/>
          </a:prstGeom>
        </p:spPr>
      </p:pic>
      <p:pic>
        <p:nvPicPr>
          <p:cNvPr id="11" name="Picture 10">
            <a:extLst>
              <a:ext uri="{FF2B5EF4-FFF2-40B4-BE49-F238E27FC236}">
                <a16:creationId xmlns:a16="http://schemas.microsoft.com/office/drawing/2014/main" id="{FE6C08FD-D81D-41FA-ACDD-32CCFEB6DA7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12" name="Title 1">
            <a:extLst>
              <a:ext uri="{FF2B5EF4-FFF2-40B4-BE49-F238E27FC236}">
                <a16:creationId xmlns:a16="http://schemas.microsoft.com/office/drawing/2014/main" id="{BF23C749-275C-457E-BC66-F997C0B10FE9}"/>
              </a:ext>
            </a:extLst>
          </p:cNvPr>
          <p:cNvSpPr>
            <a:spLocks noGrp="1"/>
          </p:cNvSpPr>
          <p:nvPr>
            <p:ph type="title" hasCustomPrompt="1"/>
          </p:nvPr>
        </p:nvSpPr>
        <p:spPr>
          <a:xfrm>
            <a:off x="838200" y="763744"/>
            <a:ext cx="10515600" cy="976138"/>
          </a:xfrm>
        </p:spPr>
        <p:txBody>
          <a:bodyPr/>
          <a:lstStyle>
            <a:lvl1pPr>
              <a:defRPr>
                <a:solidFill>
                  <a:schemeClr val="accent1"/>
                </a:solidFill>
              </a:defRPr>
            </a:lvl1pPr>
          </a:lstStyle>
          <a:p>
            <a:br>
              <a:rPr lang="en-GB"/>
            </a:br>
            <a:r>
              <a:rPr lang="en-GB"/>
              <a:t>Click to edit Master title style</a:t>
            </a:r>
            <a:endParaRPr lang="en-US"/>
          </a:p>
        </p:txBody>
      </p:sp>
      <p:sp>
        <p:nvSpPr>
          <p:cNvPr id="13" name="Rectangle 12">
            <a:extLst>
              <a:ext uri="{FF2B5EF4-FFF2-40B4-BE49-F238E27FC236}">
                <a16:creationId xmlns:a16="http://schemas.microsoft.com/office/drawing/2014/main" id="{F7665E5A-08C3-407E-BF4C-87767740FA02}"/>
              </a:ext>
            </a:extLst>
          </p:cNvPr>
          <p:cNvSpPr/>
          <p:nvPr userDrawn="1"/>
        </p:nvSpPr>
        <p:spPr>
          <a:xfrm>
            <a:off x="928686" y="1736240"/>
            <a:ext cx="1357314" cy="57162"/>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0269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wo Columns (whit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5181600" cy="447674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12204"/>
            <a:ext cx="5181600" cy="447674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789E9BC0-AD6E-419D-95AD-CB320482DE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7" name="Title 1">
            <a:extLst>
              <a:ext uri="{FF2B5EF4-FFF2-40B4-BE49-F238E27FC236}">
                <a16:creationId xmlns:a16="http://schemas.microsoft.com/office/drawing/2014/main" id="{8DFAEE10-34A3-4AFE-BAD1-4AC8D9AA0151}"/>
              </a:ext>
            </a:extLst>
          </p:cNvPr>
          <p:cNvSpPr>
            <a:spLocks noGrp="1"/>
          </p:cNvSpPr>
          <p:nvPr>
            <p:ph type="title" hasCustomPrompt="1"/>
          </p:nvPr>
        </p:nvSpPr>
        <p:spPr>
          <a:xfrm>
            <a:off x="838200" y="763744"/>
            <a:ext cx="10515600" cy="976138"/>
          </a:xfrm>
        </p:spPr>
        <p:txBody>
          <a:bodyPr/>
          <a:lstStyle>
            <a:lvl1pPr>
              <a:defRPr>
                <a:solidFill>
                  <a:schemeClr val="accent1"/>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1222423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whit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388205"/>
            <a:ext cx="3932237" cy="3472846"/>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rgbClr val="821B8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a:extLst>
              <a:ext uri="{FF2B5EF4-FFF2-40B4-BE49-F238E27FC236}">
                <a16:creationId xmlns:a16="http://schemas.microsoft.com/office/drawing/2014/main" id="{5C7ADE45-4E63-4D30-9F9F-0AA5986B2ECD}"/>
              </a:ext>
            </a:extLst>
          </p:cNvPr>
          <p:cNvSpPr>
            <a:spLocks noGrp="1"/>
          </p:cNvSpPr>
          <p:nvPr>
            <p:ph type="title"/>
          </p:nvPr>
        </p:nvSpPr>
        <p:spPr>
          <a:xfrm>
            <a:off x="839788" y="953472"/>
            <a:ext cx="3932237" cy="1103927"/>
          </a:xfrm>
        </p:spPr>
        <p:txBody>
          <a:bodyPr anchor="b"/>
          <a:lstStyle>
            <a:lvl1pPr>
              <a:defRPr sz="3200">
                <a:solidFill>
                  <a:schemeClr val="accent1"/>
                </a:solidFill>
              </a:defRPr>
            </a:lvl1pPr>
          </a:lstStyle>
          <a:p>
            <a:r>
              <a:rPr lang="en-US"/>
              <a:t>Click to edit Master title style</a:t>
            </a:r>
          </a:p>
        </p:txBody>
      </p:sp>
      <p:pic>
        <p:nvPicPr>
          <p:cNvPr id="9" name="Picture 8">
            <a:extLst>
              <a:ext uri="{FF2B5EF4-FFF2-40B4-BE49-F238E27FC236}">
                <a16:creationId xmlns:a16="http://schemas.microsoft.com/office/drawing/2014/main" id="{FACFA29E-7E3F-4B28-9D56-76E94210581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593362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3FBA7F-CA1D-4D4E-B88B-2D82A5BCF44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71515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 Picture">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rcada_kampanjbilder2020_EDITED_24.6.2020_srgb_16bit_11.jpg" descr="A student posing for the camera.">
            <a:extLst>
              <a:ext uri="{FF2B5EF4-FFF2-40B4-BE49-F238E27FC236}">
                <a16:creationId xmlns:a16="http://schemas.microsoft.com/office/drawing/2014/main" id="{247BDAA4-3534-E645-B5E6-DAB67AB3FE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2" y="1"/>
            <a:ext cx="6019798" cy="6858000"/>
          </a:xfrm>
          <a:prstGeom prst="rect">
            <a:avLst/>
          </a:prstGeom>
          <a:ln w="12700">
            <a:miter lim="400000"/>
          </a:ln>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2DB66CEE-46F4-4D95-A2A8-2A9206A06E76}"/>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
        <p:nvSpPr>
          <p:cNvPr id="15" name="Rectangle 14">
            <a:extLst>
              <a:ext uri="{FF2B5EF4-FFF2-40B4-BE49-F238E27FC236}">
                <a16:creationId xmlns:a16="http://schemas.microsoft.com/office/drawing/2014/main" id="{85ED89BB-B388-4FEA-A98E-A38EC64A3F8D}"/>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Tree>
    <p:extLst>
      <p:ext uri="{BB962C8B-B14F-4D97-AF65-F5344CB8AC3E}">
        <p14:creationId xmlns:p14="http://schemas.microsoft.com/office/powerpoint/2010/main" val="2747632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Content + Picture (2)">
    <p:bg>
      <p:bgPr>
        <a:solidFill>
          <a:schemeClr val="tx1"/>
        </a:solidFill>
        <a:effectLst/>
      </p:bgPr>
    </p:bg>
    <p:spTree>
      <p:nvGrpSpPr>
        <p:cNvPr id="1" name=""/>
        <p:cNvGrpSpPr/>
        <p:nvPr/>
      </p:nvGrpSpPr>
      <p:grpSpPr>
        <a:xfrm>
          <a:off x="0" y="0"/>
          <a:ext cx="0" cy="0"/>
          <a:chOff x="0" y="0"/>
          <a:chExt cx="0" cy="0"/>
        </a:xfrm>
      </p:grpSpPr>
      <p:pic>
        <p:nvPicPr>
          <p:cNvPr id="19" name="Arcada_kampanjbilder2020_EDITED_24.6.2020_srgb_16bit_08.jpg" descr="A student posing for the camera.">
            <a:extLst>
              <a:ext uri="{FF2B5EF4-FFF2-40B4-BE49-F238E27FC236}">
                <a16:creationId xmlns:a16="http://schemas.microsoft.com/office/drawing/2014/main" id="{30888260-30C5-1E4F-B0F3-46D0A45A4306}"/>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55070" y="0"/>
            <a:ext cx="5936930" cy="6858000"/>
          </a:xfrm>
          <a:prstGeom prst="rect">
            <a:avLst/>
          </a:prstGeom>
          <a:ln w="12700">
            <a:miter lim="400000"/>
          </a:ln>
        </p:spPr>
      </p:pic>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C2235C2-9CA7-49CB-9C28-04F10A8C5783}"/>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solidFill>
                <a:srgbClr val="821B81"/>
              </a:solidFill>
            </a:endParaRPr>
          </a:p>
        </p:txBody>
      </p:sp>
      <p:sp>
        <p:nvSpPr>
          <p:cNvPr id="13" name="Title 1">
            <a:extLst>
              <a:ext uri="{FF2B5EF4-FFF2-40B4-BE49-F238E27FC236}">
                <a16:creationId xmlns:a16="http://schemas.microsoft.com/office/drawing/2014/main" id="{A59B7393-7389-4195-81C5-894415E1C0C0}"/>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Tree>
    <p:extLst>
      <p:ext uri="{BB962C8B-B14F-4D97-AF65-F5344CB8AC3E}">
        <p14:creationId xmlns:p14="http://schemas.microsoft.com/office/powerpoint/2010/main" val="1721880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ntent + Picture (3)">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4" name="Picture 3">
            <a:extLst>
              <a:ext uri="{FF2B5EF4-FFF2-40B4-BE49-F238E27FC236}">
                <a16:creationId xmlns:a16="http://schemas.microsoft.com/office/drawing/2014/main" id="{F03D917B-18DB-E74F-AA79-05E11A59D4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274210"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flipH="1">
            <a:off x="4025132" y="0"/>
            <a:ext cx="4500563" cy="685800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5937374" y="0"/>
            <a:ext cx="628831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7FA36E9-F36C-D748-9FF5-24755CD1FD15}"/>
              </a:ext>
            </a:extLst>
          </p:cNvPr>
          <p:cNvSpPr/>
          <p:nvPr userDrawn="1"/>
        </p:nvSpPr>
        <p:spPr>
          <a:xfrm>
            <a:off x="5328563"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Title 1">
            <a:extLst>
              <a:ext uri="{FF2B5EF4-FFF2-40B4-BE49-F238E27FC236}">
                <a16:creationId xmlns:a16="http://schemas.microsoft.com/office/drawing/2014/main" id="{652BCDA2-FF1B-E14E-A22B-35497F52E5BD}"/>
              </a:ext>
            </a:extLst>
          </p:cNvPr>
          <p:cNvSpPr>
            <a:spLocks noGrp="1"/>
          </p:cNvSpPr>
          <p:nvPr>
            <p:ph type="title" hasCustomPrompt="1"/>
          </p:nvPr>
        </p:nvSpPr>
        <p:spPr>
          <a:xfrm>
            <a:off x="5238077" y="414319"/>
            <a:ext cx="6288314" cy="1325563"/>
          </a:xfrm>
        </p:spPr>
        <p:txBody>
          <a:bodyPr/>
          <a:lstStyle>
            <a:lvl1pPr>
              <a:defRPr sz="3200">
                <a:solidFill>
                  <a:schemeClr val="accent6"/>
                </a:solidFill>
              </a:defRPr>
            </a:lvl1pPr>
          </a:lstStyle>
          <a:p>
            <a:br>
              <a:rPr lang="en-US"/>
            </a:br>
            <a:br>
              <a:rPr lang="en-US"/>
            </a:br>
            <a:r>
              <a:rPr lang="en-US"/>
              <a:t>Click to edit Master title style</a:t>
            </a:r>
          </a:p>
        </p:txBody>
      </p:sp>
      <p:sp>
        <p:nvSpPr>
          <p:cNvPr id="26" name="Content Placeholder 2">
            <a:extLst>
              <a:ext uri="{FF2B5EF4-FFF2-40B4-BE49-F238E27FC236}">
                <a16:creationId xmlns:a16="http://schemas.microsoft.com/office/drawing/2014/main" id="{8DD2C747-5623-C44F-9E23-F9AD773DA35A}"/>
              </a:ext>
            </a:extLst>
          </p:cNvPr>
          <p:cNvSpPr>
            <a:spLocks noGrp="1"/>
          </p:cNvSpPr>
          <p:nvPr>
            <p:ph sz="half" idx="1"/>
          </p:nvPr>
        </p:nvSpPr>
        <p:spPr>
          <a:xfrm>
            <a:off x="5238077" y="2040785"/>
            <a:ext cx="6288314"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F86A55E-9B91-3148-A674-D6C55C4D09EF}"/>
              </a:ext>
            </a:extLst>
          </p:cNvPr>
          <p:cNvSpPr/>
          <p:nvPr userDrawn="1"/>
        </p:nvSpPr>
        <p:spPr>
          <a:xfrm>
            <a:off x="0" y="6029325"/>
            <a:ext cx="2072034" cy="50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C5C0CB-4572-164F-9BBC-54C93FEF5F4A}"/>
              </a:ext>
            </a:extLst>
          </p:cNvPr>
          <p:cNvSpPr txBox="1"/>
          <p:nvPr userDrawn="1"/>
        </p:nvSpPr>
        <p:spPr>
          <a:xfrm>
            <a:off x="360477"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443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ontent + Picture (4)">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10" name="Picture 9">
            <a:extLst>
              <a:ext uri="{FF2B5EF4-FFF2-40B4-BE49-F238E27FC236}">
                <a16:creationId xmlns:a16="http://schemas.microsoft.com/office/drawing/2014/main" id="{2782A625-C420-5744-A3EA-60D182F4E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019800" y="1"/>
            <a:ext cx="6180456"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B458620D-9598-1A45-A78F-8BBF97599B69}"/>
              </a:ext>
            </a:extLst>
          </p:cNvPr>
          <p:cNvSpPr/>
          <p:nvPr userDrawn="1"/>
        </p:nvSpPr>
        <p:spPr>
          <a:xfrm>
            <a:off x="928686" y="1739882"/>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4BF31080-C559-ED4E-8EDE-67416E5509FC}"/>
              </a:ext>
            </a:extLst>
          </p:cNvPr>
          <p:cNvSpPr/>
          <p:nvPr userDrawn="1"/>
        </p:nvSpPr>
        <p:spPr>
          <a:xfrm>
            <a:off x="10287000" y="6029325"/>
            <a:ext cx="190500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2532628-138E-A94D-8A97-8E01D5F8B7B0}"/>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8864F23F-B0D1-40A0-A2A3-8F8A25EE104C}"/>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Tree>
    <p:extLst>
      <p:ext uri="{BB962C8B-B14F-4D97-AF65-F5344CB8AC3E}">
        <p14:creationId xmlns:p14="http://schemas.microsoft.com/office/powerpoint/2010/main" val="3648902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ontent + Picture (5)">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10" name="Picture 9">
            <a:extLst>
              <a:ext uri="{FF2B5EF4-FFF2-40B4-BE49-F238E27FC236}">
                <a16:creationId xmlns:a16="http://schemas.microsoft.com/office/drawing/2014/main" id="{2782A625-C420-5744-A3EA-60D182F4E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2" y="0"/>
            <a:ext cx="6019798" cy="6858001"/>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B458620D-9598-1A45-A78F-8BBF97599B69}"/>
              </a:ext>
            </a:extLst>
          </p:cNvPr>
          <p:cNvSpPr/>
          <p:nvPr userDrawn="1"/>
        </p:nvSpPr>
        <p:spPr>
          <a:xfrm>
            <a:off x="928686" y="1739882"/>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4BF31080-C559-ED4E-8EDE-67416E5509FC}"/>
              </a:ext>
            </a:extLst>
          </p:cNvPr>
          <p:cNvSpPr/>
          <p:nvPr userDrawn="1"/>
        </p:nvSpPr>
        <p:spPr>
          <a:xfrm>
            <a:off x="10287000" y="6029325"/>
            <a:ext cx="190500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B2532628-138E-A94D-8A97-8E01D5F8B7B0}"/>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12C40F0E-D2EB-40AE-8DD2-AD68A62E3C64}"/>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Tree>
    <p:extLst>
      <p:ext uri="{BB962C8B-B14F-4D97-AF65-F5344CB8AC3E}">
        <p14:creationId xmlns:p14="http://schemas.microsoft.com/office/powerpoint/2010/main" val="121148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Fist slide 2 (svenska)">
    <p:bg>
      <p:bgPr>
        <a:solidFill>
          <a:schemeClr val="tx1"/>
        </a:solidFill>
        <a:effectLst/>
      </p:bgPr>
    </p:bg>
    <p:spTree>
      <p:nvGrpSpPr>
        <p:cNvPr id="1" name=""/>
        <p:cNvGrpSpPr/>
        <p:nvPr/>
      </p:nvGrpSpPr>
      <p:grpSpPr>
        <a:xfrm>
          <a:off x="0" y="0"/>
          <a:ext cx="0" cy="0"/>
          <a:chOff x="0" y="0"/>
          <a:chExt cx="0" cy="0"/>
        </a:xfrm>
      </p:grpSpPr>
      <p:pic>
        <p:nvPicPr>
          <p:cNvPr id="12" name="Arcada_kampanjbilder2020_EDITED_24.6.2020_srgb_16bit_11.jpg" descr="Arcada_kampanjbilder2020_EDITED_24.6.2020_srgb_16bit_11.jpg">
            <a:extLst>
              <a:ext uri="{FF2B5EF4-FFF2-40B4-BE49-F238E27FC236}">
                <a16:creationId xmlns:a16="http://schemas.microsoft.com/office/drawing/2014/main" id="{AF81BCC3-AD0A-AE46-850C-4A13658E2E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094724" y="6241224"/>
            <a:ext cx="2943497" cy="2281029"/>
          </a:xfrm>
          <a:prstGeom prst="rect">
            <a:avLst/>
          </a:prstGeom>
          <a:ln w="12700">
            <a:miter lim="400000"/>
          </a:ln>
        </p:spPr>
      </p:pic>
      <p:sp>
        <p:nvSpPr>
          <p:cNvPr id="14" name="Rectangle">
            <a:extLst>
              <a:ext uri="{FF2B5EF4-FFF2-40B4-BE49-F238E27FC236}">
                <a16:creationId xmlns:a16="http://schemas.microsoft.com/office/drawing/2014/main" id="{168BD375-62C0-0741-9B9F-5E765317C495}"/>
              </a:ext>
            </a:extLst>
          </p:cNvPr>
          <p:cNvSpPr/>
          <p:nvPr userDrawn="1"/>
        </p:nvSpPr>
        <p:spPr>
          <a:xfrm>
            <a:off x="19096499" y="1516030"/>
            <a:ext cx="2945401" cy="2281056"/>
          </a:xfrm>
          <a:prstGeom prst="rect">
            <a:avLst/>
          </a:prstGeom>
          <a:solidFill>
            <a:srgbClr val="F9CEE3"/>
          </a:solidFill>
          <a:ln w="12700">
            <a:miter lim="400000"/>
          </a:ln>
        </p:spPr>
        <p:txBody>
          <a:bodyPr lIns="71437" tIns="71437" rIns="71437" bIns="71437" anchor="ctr"/>
          <a:lstStyle/>
          <a:p>
            <a:pPr>
              <a:defRPr sz="3200">
                <a:solidFill>
                  <a:srgbClr val="FFFFFF"/>
                </a:solidFill>
              </a:defRPr>
            </a:pPr>
            <a:endParaRPr/>
          </a:p>
        </p:txBody>
      </p:sp>
      <p:pic>
        <p:nvPicPr>
          <p:cNvPr id="11" name="Picture 10">
            <a:extLst>
              <a:ext uri="{FF2B5EF4-FFF2-40B4-BE49-F238E27FC236}">
                <a16:creationId xmlns:a16="http://schemas.microsoft.com/office/drawing/2014/main" id="{1E4EE3B8-7994-6840-8490-6B6C3042C8B9}"/>
              </a:ext>
            </a:extLst>
          </p:cNvPr>
          <p:cNvPicPr>
            <a:picLocks noChangeAspect="1"/>
          </p:cNvPicPr>
          <p:nvPr userDrawn="1"/>
        </p:nvPicPr>
        <p:blipFill>
          <a:blip r:embed="rId3"/>
          <a:stretch>
            <a:fillRect/>
          </a:stretch>
        </p:blipFill>
        <p:spPr>
          <a:xfrm>
            <a:off x="-34885" y="-14514"/>
            <a:ext cx="12357514" cy="6940804"/>
          </a:xfrm>
          <a:prstGeom prst="rect">
            <a:avLst/>
          </a:prstGeom>
        </p:spPr>
      </p:pic>
      <p:pic>
        <p:nvPicPr>
          <p:cNvPr id="3" name="Picture 2" descr="A person standing in front of it&#10;&#10;Description automatically generated">
            <a:extLst>
              <a:ext uri="{FF2B5EF4-FFF2-40B4-BE49-F238E27FC236}">
                <a16:creationId xmlns:a16="http://schemas.microsoft.com/office/drawing/2014/main" id="{37EA8078-3720-8749-A39E-67068C0E7B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02"/>
            <a:ext cx="12314496" cy="6925688"/>
          </a:xfrm>
          <a:prstGeom prst="rect">
            <a:avLst/>
          </a:prstGeom>
        </p:spPr>
      </p:pic>
      <p:pic>
        <p:nvPicPr>
          <p:cNvPr id="5" name="Picture 4">
            <a:extLst>
              <a:ext uri="{FF2B5EF4-FFF2-40B4-BE49-F238E27FC236}">
                <a16:creationId xmlns:a16="http://schemas.microsoft.com/office/drawing/2014/main" id="{E6C9EA99-9EF2-4103-B7AC-C0E582460148}"/>
              </a:ext>
            </a:extLst>
          </p:cNvPr>
          <p:cNvPicPr>
            <a:picLocks noChangeAspect="1"/>
          </p:cNvPicPr>
          <p:nvPr userDrawn="1"/>
        </p:nvPicPr>
        <p:blipFill>
          <a:blip r:embed="rId5"/>
          <a:stretch>
            <a:fillRect/>
          </a:stretch>
        </p:blipFill>
        <p:spPr>
          <a:xfrm>
            <a:off x="-34885" y="2582969"/>
            <a:ext cx="8126672" cy="2017951"/>
          </a:xfrm>
          <a:prstGeom prst="rect">
            <a:avLst/>
          </a:prstGeom>
        </p:spPr>
      </p:pic>
      <p:pic>
        <p:nvPicPr>
          <p:cNvPr id="13" name="Picture 12">
            <a:extLst>
              <a:ext uri="{FF2B5EF4-FFF2-40B4-BE49-F238E27FC236}">
                <a16:creationId xmlns:a16="http://schemas.microsoft.com/office/drawing/2014/main" id="{8272440E-90E2-4F30-A925-9848B28C8965}"/>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743396" y="4754120"/>
            <a:ext cx="2639879" cy="1170347"/>
          </a:xfrm>
          <a:prstGeom prst="rect">
            <a:avLst/>
          </a:prstGeom>
        </p:spPr>
      </p:pic>
    </p:spTree>
    <p:extLst>
      <p:ext uri="{BB962C8B-B14F-4D97-AF65-F5344CB8AC3E}">
        <p14:creationId xmlns:p14="http://schemas.microsoft.com/office/powerpoint/2010/main" val="1737874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Content + Picture (6)">
    <p:bg>
      <p:bgPr>
        <a:solidFill>
          <a:schemeClr val="tx1"/>
        </a:solidFill>
        <a:effectLst/>
      </p:bgPr>
    </p:bg>
    <p:spTree>
      <p:nvGrpSpPr>
        <p:cNvPr id="1" name=""/>
        <p:cNvGrpSpPr/>
        <p:nvPr/>
      </p:nvGrpSpPr>
      <p:grpSpPr>
        <a:xfrm>
          <a:off x="0" y="0"/>
          <a:ext cx="0" cy="0"/>
          <a:chOff x="0" y="0"/>
          <a:chExt cx="0" cy="0"/>
        </a:xfrm>
      </p:grpSpPr>
      <p:pic>
        <p:nvPicPr>
          <p:cNvPr id="3" name="Picture 2" descr="A large crowd of people, during examination.">
            <a:extLst>
              <a:ext uri="{FF2B5EF4-FFF2-40B4-BE49-F238E27FC236}">
                <a16:creationId xmlns:a16="http://schemas.microsoft.com/office/drawing/2014/main" id="{FED4AD2E-D88A-764C-86BF-D2C60FF088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638" y="0"/>
            <a:ext cx="6019798" cy="6858000"/>
          </a:xfrm>
          <a:prstGeom prst="rect">
            <a:avLst/>
          </a:prstGeom>
        </p:spPr>
      </p:pic>
      <p:sp>
        <p:nvSpPr>
          <p:cNvPr id="14" name="Rectangle 13">
            <a:extLst>
              <a:ext uri="{FF2B5EF4-FFF2-40B4-BE49-F238E27FC236}">
                <a16:creationId xmlns:a16="http://schemas.microsoft.com/office/drawing/2014/main" id="{2D791172-41CC-5B4F-9281-E87DFBCAEF07}"/>
              </a:ext>
            </a:extLst>
          </p:cNvPr>
          <p:cNvSpPr/>
          <p:nvPr userDrawn="1"/>
        </p:nvSpPr>
        <p:spPr>
          <a:xfrm>
            <a:off x="7355084" y="1"/>
            <a:ext cx="4949545"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4E489425-FBA0-4105-B01C-D1CB6CB02099}"/>
              </a:ext>
            </a:extLst>
          </p:cNvPr>
          <p:cNvSpPr/>
          <p:nvPr userDrawn="1"/>
        </p:nvSpPr>
        <p:spPr>
          <a:xfrm flipH="1">
            <a:off x="4051258" y="1"/>
            <a:ext cx="4500563" cy="6858000"/>
          </a:xfrm>
          <a:prstGeom prst="parallelogram">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B32F93-B4FA-4EF6-9E31-8BDA969A6EAE}"/>
              </a:ext>
            </a:extLst>
          </p:cNvPr>
          <p:cNvSpPr/>
          <p:nvPr userDrawn="1"/>
        </p:nvSpPr>
        <p:spPr>
          <a:xfrm>
            <a:off x="5328563" y="1739882"/>
            <a:ext cx="1357314" cy="5716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0" name="Title 1">
            <a:extLst>
              <a:ext uri="{FF2B5EF4-FFF2-40B4-BE49-F238E27FC236}">
                <a16:creationId xmlns:a16="http://schemas.microsoft.com/office/drawing/2014/main" id="{EEBDD928-A7D4-47FF-B157-851986C44590}"/>
              </a:ext>
            </a:extLst>
          </p:cNvPr>
          <p:cNvSpPr>
            <a:spLocks noGrp="1"/>
          </p:cNvSpPr>
          <p:nvPr>
            <p:ph type="title" hasCustomPrompt="1"/>
          </p:nvPr>
        </p:nvSpPr>
        <p:spPr>
          <a:xfrm>
            <a:off x="5238077" y="414319"/>
            <a:ext cx="6288314" cy="1325563"/>
          </a:xfrm>
        </p:spPr>
        <p:txBody>
          <a:bodyPr/>
          <a:lstStyle>
            <a:lvl1pPr>
              <a:defRPr sz="3200">
                <a:solidFill>
                  <a:schemeClr val="accent6"/>
                </a:solidFill>
              </a:defRPr>
            </a:lvl1pPr>
          </a:lstStyle>
          <a:p>
            <a:br>
              <a:rPr lang="en-US"/>
            </a:br>
            <a:br>
              <a:rPr lang="en-US"/>
            </a:br>
            <a:r>
              <a:rPr lang="en-US"/>
              <a:t>Click to edit Master title style</a:t>
            </a:r>
          </a:p>
        </p:txBody>
      </p:sp>
      <p:sp>
        <p:nvSpPr>
          <p:cNvPr id="21" name="Content Placeholder 2">
            <a:extLst>
              <a:ext uri="{FF2B5EF4-FFF2-40B4-BE49-F238E27FC236}">
                <a16:creationId xmlns:a16="http://schemas.microsoft.com/office/drawing/2014/main" id="{A50263BA-042D-432E-B456-B34D13CCED60}"/>
              </a:ext>
            </a:extLst>
          </p:cNvPr>
          <p:cNvSpPr>
            <a:spLocks noGrp="1"/>
          </p:cNvSpPr>
          <p:nvPr>
            <p:ph sz="half" idx="1"/>
          </p:nvPr>
        </p:nvSpPr>
        <p:spPr>
          <a:xfrm>
            <a:off x="5238077" y="2040785"/>
            <a:ext cx="6288314"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9080ECA2-D0D3-4707-81EE-60A74115E78C}"/>
              </a:ext>
            </a:extLst>
          </p:cNvPr>
          <p:cNvSpPr/>
          <p:nvPr userDrawn="1"/>
        </p:nvSpPr>
        <p:spPr>
          <a:xfrm>
            <a:off x="-102956" y="6029325"/>
            <a:ext cx="2174990" cy="50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2EE8039-3B06-4828-8A3B-AE987F833D4B}"/>
              </a:ext>
            </a:extLst>
          </p:cNvPr>
          <p:cNvSpPr txBox="1"/>
          <p:nvPr userDrawn="1"/>
        </p:nvSpPr>
        <p:spPr>
          <a:xfrm>
            <a:off x="360477"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409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Content + Picture (7)">
    <p:bg>
      <p:bgPr>
        <a:solidFill>
          <a:schemeClr val="tx1"/>
        </a:solidFill>
        <a:effectLst/>
      </p:bgPr>
    </p:bg>
    <p:spTree>
      <p:nvGrpSpPr>
        <p:cNvPr id="1" name=""/>
        <p:cNvGrpSpPr/>
        <p:nvPr/>
      </p:nvGrpSpPr>
      <p:grpSpPr>
        <a:xfrm>
          <a:off x="0" y="0"/>
          <a:ext cx="0" cy="0"/>
          <a:chOff x="0" y="0"/>
          <a:chExt cx="0" cy="0"/>
        </a:xfrm>
      </p:grpSpPr>
      <p:pic>
        <p:nvPicPr>
          <p:cNvPr id="10" name="Arcada_kampanjbilder2020_EDITED_24.6.2020_srgb_16bit_03.jpg" descr="A student posing for the camera.">
            <a:extLst>
              <a:ext uri="{FF2B5EF4-FFF2-40B4-BE49-F238E27FC236}">
                <a16:creationId xmlns:a16="http://schemas.microsoft.com/office/drawing/2014/main" id="{6042CA34-24CD-4060-A7DA-6498970401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3" y="1"/>
            <a:ext cx="6019798" cy="6857999"/>
          </a:xfrm>
          <a:prstGeom prst="rect">
            <a:avLst/>
          </a:prstGeom>
          <a:ln w="12700">
            <a:miter lim="400000"/>
          </a:ln>
        </p:spPr>
      </p:pic>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5ED89BB-B388-4FEA-A98E-A38EC64A3F8D}"/>
              </a:ext>
            </a:extLst>
          </p:cNvPr>
          <p:cNvSpPr/>
          <p:nvPr userDrawn="1"/>
        </p:nvSpPr>
        <p:spPr>
          <a:xfrm>
            <a:off x="928686" y="1739882"/>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11" name="Title 1">
            <a:extLst>
              <a:ext uri="{FF2B5EF4-FFF2-40B4-BE49-F238E27FC236}">
                <a16:creationId xmlns:a16="http://schemas.microsoft.com/office/drawing/2014/main" id="{513F1B27-8DE9-4114-9F1A-B1E62526F540}"/>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Tree>
    <p:extLst>
      <p:ext uri="{BB962C8B-B14F-4D97-AF65-F5344CB8AC3E}">
        <p14:creationId xmlns:p14="http://schemas.microsoft.com/office/powerpoint/2010/main" val="3144550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Content + Picture (8)">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11" name="Picture 10" descr="A big green tree outside Arcada building.&#10;">
            <a:extLst>
              <a:ext uri="{FF2B5EF4-FFF2-40B4-BE49-F238E27FC236}">
                <a16:creationId xmlns:a16="http://schemas.microsoft.com/office/drawing/2014/main" id="{149B52E2-CD28-E947-B734-2B5BAABEAA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2" y="0"/>
            <a:ext cx="6197552"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B458620D-9598-1A45-A78F-8BBF97599B69}"/>
              </a:ext>
            </a:extLst>
          </p:cNvPr>
          <p:cNvSpPr/>
          <p:nvPr userDrawn="1"/>
        </p:nvSpPr>
        <p:spPr>
          <a:xfrm>
            <a:off x="928686" y="1739882"/>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solidFill>
                <a:srgbClr val="821B81"/>
              </a:solidFill>
            </a:endParaRPr>
          </a:p>
        </p:txBody>
      </p:sp>
      <p:sp>
        <p:nvSpPr>
          <p:cNvPr id="20" name="Rectangle 19">
            <a:extLst>
              <a:ext uri="{FF2B5EF4-FFF2-40B4-BE49-F238E27FC236}">
                <a16:creationId xmlns:a16="http://schemas.microsoft.com/office/drawing/2014/main" id="{1EE670FD-6B31-F543-A909-AC193B74BFD2}"/>
              </a:ext>
            </a:extLst>
          </p:cNvPr>
          <p:cNvSpPr/>
          <p:nvPr userDrawn="1"/>
        </p:nvSpPr>
        <p:spPr>
          <a:xfrm>
            <a:off x="10467624" y="6029325"/>
            <a:ext cx="1905000" cy="509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249D12E-9E1B-1C49-A527-DE009E3D30CA}"/>
              </a:ext>
            </a:extLst>
          </p:cNvPr>
          <p:cNvSpPr txBox="1"/>
          <p:nvPr userDrawn="1"/>
        </p:nvSpPr>
        <p:spPr>
          <a:xfrm>
            <a:off x="10661067"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85AADC65-1F42-4A78-84A6-2A0EBADCE96F}"/>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Tree>
    <p:extLst>
      <p:ext uri="{BB962C8B-B14F-4D97-AF65-F5344CB8AC3E}">
        <p14:creationId xmlns:p14="http://schemas.microsoft.com/office/powerpoint/2010/main" val="183073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Content + Picture (9)">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20" name="Picture 19">
            <a:extLst>
              <a:ext uri="{FF2B5EF4-FFF2-40B4-BE49-F238E27FC236}">
                <a16:creationId xmlns:a16="http://schemas.microsoft.com/office/drawing/2014/main" id="{CAC0184E-4A5A-A341-973D-3A2949195D4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01486"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flipH="1">
            <a:off x="4007082" y="0"/>
            <a:ext cx="4500563" cy="6858000"/>
          </a:xfrm>
          <a:prstGeom prst="parallelogram">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6637468" y="0"/>
            <a:ext cx="5601486" cy="6858000"/>
          </a:xfrm>
          <a:prstGeom prst="rect">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7FA36E9-F36C-D748-9FF5-24755CD1FD15}"/>
              </a:ext>
            </a:extLst>
          </p:cNvPr>
          <p:cNvSpPr/>
          <p:nvPr userDrawn="1"/>
        </p:nvSpPr>
        <p:spPr>
          <a:xfrm>
            <a:off x="5328563" y="1739882"/>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Title 1">
            <a:extLst>
              <a:ext uri="{FF2B5EF4-FFF2-40B4-BE49-F238E27FC236}">
                <a16:creationId xmlns:a16="http://schemas.microsoft.com/office/drawing/2014/main" id="{652BCDA2-FF1B-E14E-A22B-35497F52E5BD}"/>
              </a:ext>
            </a:extLst>
          </p:cNvPr>
          <p:cNvSpPr>
            <a:spLocks noGrp="1"/>
          </p:cNvSpPr>
          <p:nvPr>
            <p:ph type="title" hasCustomPrompt="1"/>
          </p:nvPr>
        </p:nvSpPr>
        <p:spPr>
          <a:xfrm>
            <a:off x="5238077" y="424488"/>
            <a:ext cx="6288314" cy="1315393"/>
          </a:xfrm>
        </p:spPr>
        <p:txBody>
          <a:bodyPr/>
          <a:lstStyle>
            <a:lvl1pPr>
              <a:defRPr sz="3200">
                <a:solidFill>
                  <a:schemeClr val="accent6"/>
                </a:solidFill>
              </a:defRPr>
            </a:lvl1pPr>
          </a:lstStyle>
          <a:p>
            <a:br>
              <a:rPr lang="en-US"/>
            </a:br>
            <a:r>
              <a:rPr lang="en-US"/>
              <a:t>Click to edit Master title style</a:t>
            </a:r>
          </a:p>
        </p:txBody>
      </p:sp>
      <p:sp>
        <p:nvSpPr>
          <p:cNvPr id="26" name="Content Placeholder 2">
            <a:extLst>
              <a:ext uri="{FF2B5EF4-FFF2-40B4-BE49-F238E27FC236}">
                <a16:creationId xmlns:a16="http://schemas.microsoft.com/office/drawing/2014/main" id="{8DD2C747-5623-C44F-9E23-F9AD773DA35A}"/>
              </a:ext>
            </a:extLst>
          </p:cNvPr>
          <p:cNvSpPr>
            <a:spLocks noGrp="1"/>
          </p:cNvSpPr>
          <p:nvPr>
            <p:ph sz="half" idx="1"/>
          </p:nvPr>
        </p:nvSpPr>
        <p:spPr>
          <a:xfrm>
            <a:off x="5238077" y="2040785"/>
            <a:ext cx="6288314"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Rectangle 33">
            <a:extLst>
              <a:ext uri="{FF2B5EF4-FFF2-40B4-BE49-F238E27FC236}">
                <a16:creationId xmlns:a16="http://schemas.microsoft.com/office/drawing/2014/main" id="{91B56A6B-9570-1B43-96FD-1FB6280FAEBE}"/>
              </a:ext>
            </a:extLst>
          </p:cNvPr>
          <p:cNvSpPr/>
          <p:nvPr userDrawn="1"/>
        </p:nvSpPr>
        <p:spPr>
          <a:xfrm>
            <a:off x="-102956" y="6029325"/>
            <a:ext cx="2174990" cy="509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6FE3D59-A6EA-B644-BBB6-2CCA969C15CC}"/>
              </a:ext>
            </a:extLst>
          </p:cNvPr>
          <p:cNvSpPr txBox="1"/>
          <p:nvPr userDrawn="1"/>
        </p:nvSpPr>
        <p:spPr>
          <a:xfrm>
            <a:off x="360477"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494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Content + Picture (10)">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FDC288-C248-4B84-8975-8E4DEAA7C9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771322" cy="6858001"/>
          </a:xfrm>
          <a:prstGeom prst="rect">
            <a:avLst/>
          </a:prstGeom>
        </p:spPr>
      </p:pic>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CBABE580-9996-4A92-BDB1-13A5E9D27335}"/>
              </a:ext>
            </a:extLst>
          </p:cNvPr>
          <p:cNvSpPr>
            <a:spLocks noGrp="1"/>
          </p:cNvSpPr>
          <p:nvPr>
            <p:ph sz="half" idx="1"/>
          </p:nvPr>
        </p:nvSpPr>
        <p:spPr>
          <a:xfrm>
            <a:off x="838200" y="204078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48EABB10-5C4C-4D53-AD54-00ADA9964A34}"/>
              </a:ext>
            </a:extLst>
          </p:cNvPr>
          <p:cNvSpPr>
            <a:spLocks noGrp="1"/>
          </p:cNvSpPr>
          <p:nvPr>
            <p:ph type="title"/>
          </p:nvPr>
        </p:nvSpPr>
        <p:spPr>
          <a:xfrm>
            <a:off x="839788" y="457199"/>
            <a:ext cx="5256212" cy="1282681"/>
          </a:xfrm>
        </p:spPr>
        <p:txBody>
          <a:bodyPr anchor="b"/>
          <a:lstStyle>
            <a:lvl1pPr>
              <a:defRPr sz="3200">
                <a:solidFill>
                  <a:schemeClr val="tx2"/>
                </a:solidFill>
              </a:defRPr>
            </a:lvl1pPr>
          </a:lstStyle>
          <a:p>
            <a:r>
              <a:rPr lang="en-US"/>
              <a:t>Click to edit Master title style</a:t>
            </a:r>
          </a:p>
        </p:txBody>
      </p:sp>
      <p:sp>
        <p:nvSpPr>
          <p:cNvPr id="19" name="Rectangle 18">
            <a:extLst>
              <a:ext uri="{FF2B5EF4-FFF2-40B4-BE49-F238E27FC236}">
                <a16:creationId xmlns:a16="http://schemas.microsoft.com/office/drawing/2014/main" id="{A2E1A8CD-0089-4F22-BE44-C313E8D72C07}"/>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Tree>
    <p:extLst>
      <p:ext uri="{BB962C8B-B14F-4D97-AF65-F5344CB8AC3E}">
        <p14:creationId xmlns:p14="http://schemas.microsoft.com/office/powerpoint/2010/main" val="373103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bg1"/>
        </a:solidFill>
        <a:effectLst/>
      </p:bgPr>
    </p:bg>
    <p:spTree>
      <p:nvGrpSpPr>
        <p:cNvPr id="1" name=""/>
        <p:cNvGrpSpPr/>
        <p:nvPr/>
      </p:nvGrpSpPr>
      <p:grpSpPr>
        <a:xfrm>
          <a:off x="0" y="0"/>
          <a:ext cx="0" cy="0"/>
          <a:chOff x="0" y="0"/>
          <a:chExt cx="0" cy="0"/>
        </a:xfrm>
      </p:grpSpPr>
      <p:sp>
        <p:nvSpPr>
          <p:cNvPr id="22" name="Rectangle">
            <a:extLst>
              <a:ext uri="{FF2B5EF4-FFF2-40B4-BE49-F238E27FC236}">
                <a16:creationId xmlns:a16="http://schemas.microsoft.com/office/drawing/2014/main" id="{F6592E47-F656-6142-A351-7B30F8E4EC88}"/>
              </a:ext>
            </a:extLst>
          </p:cNvPr>
          <p:cNvSpPr/>
          <p:nvPr userDrawn="1"/>
        </p:nvSpPr>
        <p:spPr>
          <a:xfrm>
            <a:off x="6096000" y="3429000"/>
            <a:ext cx="2725544" cy="3174098"/>
          </a:xfrm>
          <a:prstGeom prst="rect">
            <a:avLst/>
          </a:prstGeom>
          <a:solidFill>
            <a:srgbClr val="EF7C00"/>
          </a:solidFill>
          <a:ln w="12700">
            <a:miter lim="400000"/>
          </a:ln>
        </p:spPr>
        <p:txBody>
          <a:bodyPr lIns="71437" tIns="71437" rIns="71437" bIns="71437" anchor="ctr"/>
          <a:lstStyle/>
          <a:p>
            <a:pPr>
              <a:defRPr sz="3200">
                <a:solidFill>
                  <a:srgbClr val="FFFFFF"/>
                </a:solidFill>
              </a:defRPr>
            </a:pPr>
            <a:endParaRPr/>
          </a:p>
        </p:txBody>
      </p:sp>
      <p:pic>
        <p:nvPicPr>
          <p:cNvPr id="23" name="Arcada_kampanjbilder2020_EDITED_24.6.2020_srgb_16bit_08.jpg">
            <a:extLst>
              <a:ext uri="{FF2B5EF4-FFF2-40B4-BE49-F238E27FC236}">
                <a16:creationId xmlns:a16="http://schemas.microsoft.com/office/drawing/2014/main" id="{E5A60E16-3DD6-994F-90B1-F59B235001F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821544" y="3429038"/>
            <a:ext cx="2711362" cy="3174060"/>
          </a:xfrm>
          <a:prstGeom prst="rect">
            <a:avLst/>
          </a:prstGeom>
          <a:ln w="12700">
            <a:miter lim="400000"/>
          </a:ln>
        </p:spPr>
      </p:pic>
      <p:sp>
        <p:nvSpPr>
          <p:cNvPr id="24" name="Rectangle">
            <a:extLst>
              <a:ext uri="{FF2B5EF4-FFF2-40B4-BE49-F238E27FC236}">
                <a16:creationId xmlns:a16="http://schemas.microsoft.com/office/drawing/2014/main" id="{C9D1BC8E-8744-594B-9D14-7387171144F7}"/>
              </a:ext>
            </a:extLst>
          </p:cNvPr>
          <p:cNvSpPr/>
          <p:nvPr userDrawn="1"/>
        </p:nvSpPr>
        <p:spPr>
          <a:xfrm>
            <a:off x="8821544" y="254902"/>
            <a:ext cx="2725544" cy="3174098"/>
          </a:xfrm>
          <a:prstGeom prst="rect">
            <a:avLst/>
          </a:prstGeom>
          <a:solidFill>
            <a:srgbClr val="821B81"/>
          </a:solidFill>
          <a:ln w="12700">
            <a:miter lim="400000"/>
          </a:ln>
        </p:spPr>
        <p:txBody>
          <a:bodyPr lIns="71437" tIns="71437" rIns="71437" bIns="71437" anchor="ctr"/>
          <a:lstStyle/>
          <a:p>
            <a:pPr>
              <a:defRPr sz="3200">
                <a:solidFill>
                  <a:srgbClr val="FFFFFF"/>
                </a:solidFill>
              </a:defRPr>
            </a:pPr>
            <a:endParaRPr/>
          </a:p>
        </p:txBody>
      </p:sp>
      <p:sp>
        <p:nvSpPr>
          <p:cNvPr id="25" name="Rectangle">
            <a:extLst>
              <a:ext uri="{FF2B5EF4-FFF2-40B4-BE49-F238E27FC236}">
                <a16:creationId xmlns:a16="http://schemas.microsoft.com/office/drawing/2014/main" id="{B353039F-B60E-B04F-A96E-1D34746AC2C0}"/>
              </a:ext>
            </a:extLst>
          </p:cNvPr>
          <p:cNvSpPr/>
          <p:nvPr userDrawn="1"/>
        </p:nvSpPr>
        <p:spPr>
          <a:xfrm>
            <a:off x="6096000" y="254902"/>
            <a:ext cx="2725544" cy="3174098"/>
          </a:xfrm>
          <a:prstGeom prst="rect">
            <a:avLst/>
          </a:prstGeom>
          <a:solidFill>
            <a:srgbClr val="EF7C00">
              <a:alpha val="9804"/>
            </a:srgbClr>
          </a:solidFill>
          <a:ln w="12700">
            <a:miter lim="400000"/>
          </a:ln>
        </p:spPr>
        <p:txBody>
          <a:bodyPr lIns="71437" tIns="71437" rIns="71437" bIns="71437" anchor="ctr"/>
          <a:lstStyle/>
          <a:p>
            <a:pPr>
              <a:defRPr sz="3200">
                <a:solidFill>
                  <a:srgbClr val="FFFFFF"/>
                </a:solidFill>
              </a:defRPr>
            </a:pPr>
            <a:endParaRPr/>
          </a:p>
        </p:txBody>
      </p:sp>
      <p:sp>
        <p:nvSpPr>
          <p:cNvPr id="27" name="Smart solutions for a dynamic professional life and a vivid Swedish culture">
            <a:extLst>
              <a:ext uri="{FF2B5EF4-FFF2-40B4-BE49-F238E27FC236}">
                <a16:creationId xmlns:a16="http://schemas.microsoft.com/office/drawing/2014/main" id="{933246E8-0765-3A4D-9712-FD9F50293A62}"/>
              </a:ext>
            </a:extLst>
          </p:cNvPr>
          <p:cNvSpPr txBox="1"/>
          <p:nvPr userDrawn="1"/>
        </p:nvSpPr>
        <p:spPr>
          <a:xfrm>
            <a:off x="9666387" y="962528"/>
            <a:ext cx="1394863" cy="1584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defRPr sz="2000" spc="39">
                <a:latin typeface="Arial"/>
                <a:ea typeface="Arial"/>
                <a:cs typeface="Arial"/>
                <a:sym typeface="Arial"/>
              </a:defRPr>
            </a:pPr>
            <a:endParaRPr lang="en-GB" b="1">
              <a:solidFill>
                <a:srgbClr val="FFFFFF"/>
              </a:solidFill>
            </a:endParaRPr>
          </a:p>
          <a:p>
            <a:pPr>
              <a:defRPr sz="2000" spc="39">
                <a:latin typeface="Arial"/>
                <a:ea typeface="Arial"/>
                <a:cs typeface="Arial"/>
                <a:sym typeface="Arial"/>
              </a:defRPr>
            </a:pPr>
            <a:endParaRPr lang="en-GB" b="1">
              <a:solidFill>
                <a:srgbClr val="FFFFFF"/>
              </a:solidFill>
            </a:endParaRPr>
          </a:p>
          <a:p>
            <a:pPr>
              <a:defRPr sz="2000" spc="39">
                <a:latin typeface="Arial"/>
                <a:ea typeface="Arial"/>
                <a:cs typeface="Arial"/>
                <a:sym typeface="Arial"/>
              </a:defRPr>
            </a:pPr>
            <a:r>
              <a:rPr lang="en-GB" b="1" err="1">
                <a:solidFill>
                  <a:srgbClr val="FFFFFF"/>
                </a:solidFill>
              </a:rPr>
              <a:t>arcada.fi</a:t>
            </a:r>
            <a:endParaRPr lang="en-GB" b="1">
              <a:solidFill>
                <a:srgbClr val="FFFFFF"/>
              </a:solidFill>
            </a:endParaRPr>
          </a:p>
          <a:p>
            <a:pPr>
              <a:defRPr sz="2000" spc="39">
                <a:latin typeface="Arial"/>
                <a:ea typeface="Arial"/>
                <a:cs typeface="Arial"/>
                <a:sym typeface="Arial"/>
              </a:defRPr>
            </a:pPr>
            <a:endParaRPr lang="en-GB" b="1">
              <a:solidFill>
                <a:srgbClr val="FFFFFF"/>
              </a:solidFill>
            </a:endParaRPr>
          </a:p>
        </p:txBody>
      </p:sp>
      <p:sp>
        <p:nvSpPr>
          <p:cNvPr id="15" name="Smart solutions for a dynamic professional life and a vivid Swedish culture">
            <a:extLst>
              <a:ext uri="{FF2B5EF4-FFF2-40B4-BE49-F238E27FC236}">
                <a16:creationId xmlns:a16="http://schemas.microsoft.com/office/drawing/2014/main" id="{D1F7B832-9814-E841-AB7A-59AAF5FD15DD}"/>
              </a:ext>
            </a:extLst>
          </p:cNvPr>
          <p:cNvSpPr txBox="1"/>
          <p:nvPr userDrawn="1"/>
        </p:nvSpPr>
        <p:spPr>
          <a:xfrm>
            <a:off x="6836622" y="4223710"/>
            <a:ext cx="1394863" cy="1584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defRPr sz="2000" spc="39">
                <a:latin typeface="Arial"/>
                <a:ea typeface="Arial"/>
                <a:cs typeface="Arial"/>
                <a:sym typeface="Arial"/>
              </a:defRPr>
            </a:pPr>
            <a:endParaRPr lang="en-GB" b="1">
              <a:solidFill>
                <a:srgbClr val="FFFFFF"/>
              </a:solidFill>
            </a:endParaRPr>
          </a:p>
          <a:p>
            <a:pPr>
              <a:defRPr sz="2000" spc="39">
                <a:latin typeface="Arial"/>
                <a:ea typeface="Arial"/>
                <a:cs typeface="Arial"/>
                <a:sym typeface="Arial"/>
              </a:defRPr>
            </a:pPr>
            <a:endParaRPr lang="en-GB" b="1">
              <a:solidFill>
                <a:srgbClr val="FFFFFF"/>
              </a:solidFill>
            </a:endParaRPr>
          </a:p>
          <a:p>
            <a:pPr>
              <a:defRPr sz="2000" spc="39">
                <a:latin typeface="Arial"/>
                <a:ea typeface="Arial"/>
                <a:cs typeface="Arial"/>
                <a:sym typeface="Arial"/>
              </a:defRPr>
            </a:pPr>
            <a:r>
              <a:rPr lang="en-GB" b="1" err="1">
                <a:solidFill>
                  <a:srgbClr val="FFFFFF"/>
                </a:solidFill>
              </a:rPr>
              <a:t>arcada.fi</a:t>
            </a:r>
            <a:endParaRPr lang="en-GB" b="1">
              <a:solidFill>
                <a:srgbClr val="FFFFFF"/>
              </a:solidFill>
            </a:endParaRPr>
          </a:p>
          <a:p>
            <a:pPr>
              <a:defRPr sz="2000" spc="39">
                <a:latin typeface="Arial"/>
                <a:ea typeface="Arial"/>
                <a:cs typeface="Arial"/>
                <a:sym typeface="Arial"/>
              </a:defRPr>
            </a:pPr>
            <a:endParaRPr lang="en-GB" b="1">
              <a:solidFill>
                <a:srgbClr val="FFFFFF"/>
              </a:solidFill>
            </a:endParaRPr>
          </a:p>
        </p:txBody>
      </p:sp>
      <p:sp>
        <p:nvSpPr>
          <p:cNvPr id="2" name="TextBox 1">
            <a:extLst>
              <a:ext uri="{FF2B5EF4-FFF2-40B4-BE49-F238E27FC236}">
                <a16:creationId xmlns:a16="http://schemas.microsoft.com/office/drawing/2014/main" id="{6A3D133D-2397-4740-B8C1-75B42EEA755B}"/>
              </a:ext>
            </a:extLst>
          </p:cNvPr>
          <p:cNvSpPr txBox="1"/>
          <p:nvPr userDrawn="1"/>
        </p:nvSpPr>
        <p:spPr>
          <a:xfrm>
            <a:off x="598485" y="2459504"/>
            <a:ext cx="4918184" cy="1938992"/>
          </a:xfrm>
          <a:prstGeom prst="rect">
            <a:avLst/>
          </a:prstGeom>
          <a:noFill/>
        </p:spPr>
        <p:txBody>
          <a:bodyPr wrap="square" rtlCol="0">
            <a:spAutoFit/>
          </a:bodyPr>
          <a:lstStyle/>
          <a:p>
            <a:pPr algn="ctr"/>
            <a:r>
              <a:rPr lang="fi-FI" sz="4000" b="1" err="1">
                <a:solidFill>
                  <a:schemeClr val="accent6"/>
                </a:solidFill>
              </a:rPr>
              <a:t>TACK</a:t>
            </a:r>
            <a:r>
              <a:rPr lang="fi-FI" sz="4000" b="1">
                <a:solidFill>
                  <a:schemeClr val="accent6"/>
                </a:solidFill>
              </a:rPr>
              <a:t>!</a:t>
            </a:r>
          </a:p>
          <a:p>
            <a:pPr algn="ctr"/>
            <a:r>
              <a:rPr lang="fi-FI" sz="4000" b="1" err="1">
                <a:solidFill>
                  <a:schemeClr val="accent6"/>
                </a:solidFill>
              </a:rPr>
              <a:t>THANK</a:t>
            </a:r>
            <a:r>
              <a:rPr lang="fi-FI" sz="4000" b="1">
                <a:solidFill>
                  <a:schemeClr val="accent6"/>
                </a:solidFill>
              </a:rPr>
              <a:t> </a:t>
            </a:r>
            <a:r>
              <a:rPr lang="fi-FI" sz="4000" b="1" err="1">
                <a:solidFill>
                  <a:schemeClr val="accent6"/>
                </a:solidFill>
              </a:rPr>
              <a:t>YOU</a:t>
            </a:r>
            <a:r>
              <a:rPr lang="fi-FI" sz="4000" b="1">
                <a:solidFill>
                  <a:schemeClr val="accent6"/>
                </a:solidFill>
              </a:rPr>
              <a:t>!</a:t>
            </a:r>
            <a:br>
              <a:rPr lang="fi-FI" sz="4000" b="1">
                <a:solidFill>
                  <a:schemeClr val="accent6"/>
                </a:solidFill>
              </a:rPr>
            </a:br>
            <a:r>
              <a:rPr lang="fi-FI" sz="4000" b="1">
                <a:solidFill>
                  <a:schemeClr val="accent6"/>
                </a:solidFill>
              </a:rPr>
              <a:t>KIITOS!</a:t>
            </a:r>
          </a:p>
        </p:txBody>
      </p:sp>
      <p:sp>
        <p:nvSpPr>
          <p:cNvPr id="6" name="TextBox 5">
            <a:extLst>
              <a:ext uri="{FF2B5EF4-FFF2-40B4-BE49-F238E27FC236}">
                <a16:creationId xmlns:a16="http://schemas.microsoft.com/office/drawing/2014/main" id="{4C19B9A4-22BC-4A34-90F8-5D2C3D27EDEB}"/>
              </a:ext>
            </a:extLst>
          </p:cNvPr>
          <p:cNvSpPr txBox="1"/>
          <p:nvPr userDrawn="1"/>
        </p:nvSpPr>
        <p:spPr>
          <a:xfrm>
            <a:off x="1099751" y="3286897"/>
            <a:ext cx="4015946" cy="369332"/>
          </a:xfrm>
          <a:prstGeom prst="rect">
            <a:avLst/>
          </a:prstGeom>
          <a:noFill/>
        </p:spPr>
        <p:txBody>
          <a:bodyPr wrap="square" rtlCol="0">
            <a:spAutoFit/>
          </a:bodyPr>
          <a:lstStyle/>
          <a:p>
            <a:endParaRPr lang="fi-FI" b="0">
              <a:solidFill>
                <a:schemeClr val="accent6"/>
              </a:solidFill>
            </a:endParaRPr>
          </a:p>
        </p:txBody>
      </p:sp>
      <p:pic>
        <p:nvPicPr>
          <p:cNvPr id="11" name="Picture 10">
            <a:extLst>
              <a:ext uri="{FF2B5EF4-FFF2-40B4-BE49-F238E27FC236}">
                <a16:creationId xmlns:a16="http://schemas.microsoft.com/office/drawing/2014/main" id="{92ED8976-AF6F-4F47-BBCF-B5670F6E009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65999" y="1391275"/>
            <a:ext cx="2033123" cy="901352"/>
          </a:xfrm>
          <a:prstGeom prst="rect">
            <a:avLst/>
          </a:prstGeom>
        </p:spPr>
      </p:pic>
    </p:spTree>
    <p:extLst>
      <p:ext uri="{BB962C8B-B14F-4D97-AF65-F5344CB8AC3E}">
        <p14:creationId xmlns:p14="http://schemas.microsoft.com/office/powerpoint/2010/main" val="2123790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1C45C4-5FC1-4DC9-8737-314D857A6637}" type="datetimeFigureOut">
              <a:rPr lang="sv-FI" smtClean="0"/>
              <a:t>2026-05-13</a:t>
            </a:fld>
            <a:endParaRPr lang="sv-FI"/>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sv-FI"/>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0C59027-B06A-4B50-96C5-4407050D9750}" type="slidenum">
              <a:rPr lang="sv-FI" smtClean="0"/>
              <a:t>‹#›</a:t>
            </a:fld>
            <a:endParaRPr lang="sv-FI"/>
          </a:p>
        </p:txBody>
      </p:sp>
    </p:spTree>
    <p:extLst>
      <p:ext uri="{BB962C8B-B14F-4D97-AF65-F5344CB8AC3E}">
        <p14:creationId xmlns:p14="http://schemas.microsoft.com/office/powerpoint/2010/main" val="3922774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 One Column (light blue)">
    <p:bg>
      <p:bgPr>
        <a:solidFill>
          <a:srgbClr val="0066B3"/>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b="0" i="0">
                <a:solidFill>
                  <a:schemeClr val="bg1"/>
                </a:solidFill>
              </a:defRPr>
            </a:lvl1pPr>
            <a:lvl2pPr>
              <a:defRPr b="0"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i="0">
              <a:latin typeface="Futura PT Bold" panose="020B0502020204020303" pitchFamily="34" charset="77"/>
            </a:endParaRPr>
          </a:p>
        </p:txBody>
      </p:sp>
      <p:sp>
        <p:nvSpPr>
          <p:cNvPr id="8" name="Title 1">
            <a:extLst>
              <a:ext uri="{FF2B5EF4-FFF2-40B4-BE49-F238E27FC236}">
                <a16:creationId xmlns:a16="http://schemas.microsoft.com/office/drawing/2014/main" id="{BD30B4C3-3AE7-4859-A48B-C51350F724F3}"/>
              </a:ext>
            </a:extLst>
          </p:cNvPr>
          <p:cNvSpPr>
            <a:spLocks noGrp="1"/>
          </p:cNvSpPr>
          <p:nvPr>
            <p:ph type="title" hasCustomPrompt="1"/>
          </p:nvPr>
        </p:nvSpPr>
        <p:spPr>
          <a:xfrm>
            <a:off x="838200" y="763744"/>
            <a:ext cx="10515600" cy="976138"/>
          </a:xfrm>
        </p:spPr>
        <p:txBody>
          <a:bodyPr/>
          <a:lstStyle>
            <a:lvl1pPr>
              <a:defRPr b="1" i="0">
                <a:solidFill>
                  <a:schemeClr val="bg1"/>
                </a:solidFill>
              </a:defRPr>
            </a:lvl1pPr>
          </a:lstStyle>
          <a:p>
            <a:br>
              <a:rPr lang="en-GB"/>
            </a:br>
            <a:r>
              <a:rPr lang="en-GB"/>
              <a:t>Click to edit Master title style</a:t>
            </a:r>
            <a:endParaRPr lang="en-US"/>
          </a:p>
        </p:txBody>
      </p:sp>
      <p:pic>
        <p:nvPicPr>
          <p:cNvPr id="2" name="Picture 1">
            <a:extLst>
              <a:ext uri="{FF2B5EF4-FFF2-40B4-BE49-F238E27FC236}">
                <a16:creationId xmlns:a16="http://schemas.microsoft.com/office/drawing/2014/main" id="{19D6593B-150D-EB4B-6001-24CA44DC21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143" y="52279"/>
            <a:ext cx="2068098" cy="916857"/>
          </a:xfrm>
          <a:prstGeom prst="rect">
            <a:avLst/>
          </a:prstGeom>
        </p:spPr>
      </p:pic>
    </p:spTree>
    <p:extLst>
      <p:ext uri="{BB962C8B-B14F-4D97-AF65-F5344CB8AC3E}">
        <p14:creationId xmlns:p14="http://schemas.microsoft.com/office/powerpoint/2010/main" val="3558138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Fist slide 2 (finska)">
    <p:bg>
      <p:bgPr>
        <a:solidFill>
          <a:schemeClr val="tx1"/>
        </a:solidFill>
        <a:effectLst/>
      </p:bgPr>
    </p:bg>
    <p:spTree>
      <p:nvGrpSpPr>
        <p:cNvPr id="1" name=""/>
        <p:cNvGrpSpPr/>
        <p:nvPr/>
      </p:nvGrpSpPr>
      <p:grpSpPr>
        <a:xfrm>
          <a:off x="0" y="0"/>
          <a:ext cx="0" cy="0"/>
          <a:chOff x="0" y="0"/>
          <a:chExt cx="0" cy="0"/>
        </a:xfrm>
      </p:grpSpPr>
      <p:pic>
        <p:nvPicPr>
          <p:cNvPr id="12" name="Arcada_kampanjbilder2020_EDITED_24.6.2020_srgb_16bit_11.jpg" descr="Arcada_kampanjbilder2020_EDITED_24.6.2020_srgb_16bit_11.jpg">
            <a:extLst>
              <a:ext uri="{FF2B5EF4-FFF2-40B4-BE49-F238E27FC236}">
                <a16:creationId xmlns:a16="http://schemas.microsoft.com/office/drawing/2014/main" id="{AF81BCC3-AD0A-AE46-850C-4A13658E2E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094724" y="6241224"/>
            <a:ext cx="2943497" cy="2281029"/>
          </a:xfrm>
          <a:prstGeom prst="rect">
            <a:avLst/>
          </a:prstGeom>
          <a:ln w="12700">
            <a:miter lim="400000"/>
          </a:ln>
        </p:spPr>
      </p:pic>
      <p:sp>
        <p:nvSpPr>
          <p:cNvPr id="14" name="Rectangle">
            <a:extLst>
              <a:ext uri="{FF2B5EF4-FFF2-40B4-BE49-F238E27FC236}">
                <a16:creationId xmlns:a16="http://schemas.microsoft.com/office/drawing/2014/main" id="{168BD375-62C0-0741-9B9F-5E765317C495}"/>
              </a:ext>
            </a:extLst>
          </p:cNvPr>
          <p:cNvSpPr/>
          <p:nvPr userDrawn="1"/>
        </p:nvSpPr>
        <p:spPr>
          <a:xfrm>
            <a:off x="19096499" y="1516030"/>
            <a:ext cx="2945401" cy="2281056"/>
          </a:xfrm>
          <a:prstGeom prst="rect">
            <a:avLst/>
          </a:prstGeom>
          <a:solidFill>
            <a:srgbClr val="F9CEE3"/>
          </a:solidFill>
          <a:ln w="12700">
            <a:miter lim="400000"/>
          </a:ln>
        </p:spPr>
        <p:txBody>
          <a:bodyPr lIns="71437" tIns="71437" rIns="71437" bIns="71437" anchor="ctr"/>
          <a:lstStyle/>
          <a:p>
            <a:pPr>
              <a:defRPr sz="3200">
                <a:solidFill>
                  <a:srgbClr val="FFFFFF"/>
                </a:solidFill>
              </a:defRPr>
            </a:pPr>
            <a:endParaRPr/>
          </a:p>
        </p:txBody>
      </p:sp>
      <p:pic>
        <p:nvPicPr>
          <p:cNvPr id="11" name="Picture 10">
            <a:extLst>
              <a:ext uri="{FF2B5EF4-FFF2-40B4-BE49-F238E27FC236}">
                <a16:creationId xmlns:a16="http://schemas.microsoft.com/office/drawing/2014/main" id="{1E4EE3B8-7994-6840-8490-6B6C3042C8B9}"/>
              </a:ext>
            </a:extLst>
          </p:cNvPr>
          <p:cNvPicPr>
            <a:picLocks noChangeAspect="1"/>
          </p:cNvPicPr>
          <p:nvPr userDrawn="1"/>
        </p:nvPicPr>
        <p:blipFill>
          <a:blip r:embed="rId3"/>
          <a:stretch>
            <a:fillRect/>
          </a:stretch>
        </p:blipFill>
        <p:spPr>
          <a:xfrm>
            <a:off x="-34885" y="-14514"/>
            <a:ext cx="12357514" cy="6940804"/>
          </a:xfrm>
          <a:prstGeom prst="rect">
            <a:avLst/>
          </a:prstGeom>
        </p:spPr>
      </p:pic>
      <p:pic>
        <p:nvPicPr>
          <p:cNvPr id="3" name="Picture 2" descr="A person standing in front of it&#10;&#10;Description automatically generated">
            <a:extLst>
              <a:ext uri="{FF2B5EF4-FFF2-40B4-BE49-F238E27FC236}">
                <a16:creationId xmlns:a16="http://schemas.microsoft.com/office/drawing/2014/main" id="{37EA8078-3720-8749-A39E-67068C0E7B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02"/>
            <a:ext cx="12314496" cy="6925688"/>
          </a:xfrm>
          <a:prstGeom prst="rect">
            <a:avLst/>
          </a:prstGeom>
        </p:spPr>
      </p:pic>
      <p:pic>
        <p:nvPicPr>
          <p:cNvPr id="7" name="Picture 6">
            <a:extLst>
              <a:ext uri="{FF2B5EF4-FFF2-40B4-BE49-F238E27FC236}">
                <a16:creationId xmlns:a16="http://schemas.microsoft.com/office/drawing/2014/main" id="{45C8D3CF-7F18-4E73-80A1-3EDDD1FCC2AA}"/>
              </a:ext>
            </a:extLst>
          </p:cNvPr>
          <p:cNvPicPr>
            <a:picLocks noChangeAspect="1"/>
          </p:cNvPicPr>
          <p:nvPr userDrawn="1"/>
        </p:nvPicPr>
        <p:blipFill>
          <a:blip r:embed="rId5"/>
          <a:stretch>
            <a:fillRect/>
          </a:stretch>
        </p:blipFill>
        <p:spPr>
          <a:xfrm>
            <a:off x="-36829" y="2665272"/>
            <a:ext cx="8126672" cy="1853345"/>
          </a:xfrm>
          <a:prstGeom prst="rect">
            <a:avLst/>
          </a:prstGeom>
        </p:spPr>
      </p:pic>
      <p:pic>
        <p:nvPicPr>
          <p:cNvPr id="13" name="Picture 12">
            <a:extLst>
              <a:ext uri="{FF2B5EF4-FFF2-40B4-BE49-F238E27FC236}">
                <a16:creationId xmlns:a16="http://schemas.microsoft.com/office/drawing/2014/main" id="{B76979DE-7CD5-4486-AA84-AD5C3E617629}"/>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743396" y="4754120"/>
            <a:ext cx="2639879" cy="1170347"/>
          </a:xfrm>
          <a:prstGeom prst="rect">
            <a:avLst/>
          </a:prstGeom>
        </p:spPr>
      </p:pic>
    </p:spTree>
    <p:extLst>
      <p:ext uri="{BB962C8B-B14F-4D97-AF65-F5344CB8AC3E}">
        <p14:creationId xmlns:p14="http://schemas.microsoft.com/office/powerpoint/2010/main" val="343119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lvl1pPr>
          </a:lstStyle>
          <a:p>
            <a:r>
              <a:rPr lang="en-US"/>
              <a:t>Click to edit Master title style</a:t>
            </a:r>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556644BD-4EC1-4241-9010-27E32D0BE8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143" y="52279"/>
            <a:ext cx="2068098" cy="916857"/>
          </a:xfrm>
          <a:prstGeom prst="rect">
            <a:avLst/>
          </a:prstGeom>
        </p:spPr>
      </p:pic>
    </p:spTree>
    <p:extLst>
      <p:ext uri="{BB962C8B-B14F-4D97-AF65-F5344CB8AC3E}">
        <p14:creationId xmlns:p14="http://schemas.microsoft.com/office/powerpoint/2010/main" val="232744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One column (light purple)">
    <p:bg>
      <p:bgPr>
        <a:solidFill>
          <a:srgbClr val="E9DEEB"/>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8D676769-A8FA-43FA-BE09-1B92561FEF1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14" name="Title 1">
            <a:extLst>
              <a:ext uri="{FF2B5EF4-FFF2-40B4-BE49-F238E27FC236}">
                <a16:creationId xmlns:a16="http://schemas.microsoft.com/office/drawing/2014/main" id="{1ACE31BB-F8E6-4CFA-BC29-53E5E95EEB91}"/>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157852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wo Columns (light purple)">
    <p:bg>
      <p:bgPr>
        <a:solidFill>
          <a:srgbClr val="E9DEEB"/>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20475EB6-15CB-4C9C-AEAC-2B47535C4C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7" name="Title 1">
            <a:extLst>
              <a:ext uri="{FF2B5EF4-FFF2-40B4-BE49-F238E27FC236}">
                <a16:creationId xmlns:a16="http://schemas.microsoft.com/office/drawing/2014/main" id="{5DC5C171-11B9-4C3E-B6AE-B076DA83EB9B}"/>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421216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light purple)">
    <p:bg>
      <p:bgPr>
        <a:solidFill>
          <a:srgbClr val="E9DE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53472"/>
            <a:ext cx="3932237" cy="1103927"/>
          </a:xfrm>
        </p:spPr>
        <p:txBody>
          <a:bodyPr anchor="b"/>
          <a:lstStyle>
            <a:lvl1pPr>
              <a:defRPr sz="3200">
                <a:solidFill>
                  <a:schemeClr val="accent6"/>
                </a:solidFill>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388204"/>
            <a:ext cx="3932237" cy="3695943"/>
          </a:xfr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24434660-57D8-4507-821A-EE6584E1385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216524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Purple Background">
    <p:bg>
      <p:bgPr>
        <a:solidFill>
          <a:srgbClr val="821B81">
            <a:alpha val="10196"/>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883B8-367C-4DAC-BA85-FC69416EB4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3639283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21B8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65683"/>
            <a:ext cx="10515600" cy="126266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2212906"/>
            <a:ext cx="10515600" cy="41448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90413"/>
      </p:ext>
    </p:extLst>
  </p:cSld>
  <p:clrMap bg1="lt1" tx1="dk1" bg2="lt2" tx2="dk2" accent1="accent1" accent2="accent2" accent3="accent3" accent4="accent4" accent5="accent5" accent6="accent6" hlink="hlink" folHlink="folHlink"/>
  <p:sldLayoutIdLst>
    <p:sldLayoutId id="2147483677" r:id="rId1"/>
    <p:sldLayoutId id="2147483744" r:id="rId2"/>
    <p:sldLayoutId id="2147483753" r:id="rId3"/>
    <p:sldLayoutId id="2147483771" r:id="rId4"/>
    <p:sldLayoutId id="2147483681" r:id="rId5"/>
    <p:sldLayoutId id="2147483746" r:id="rId6"/>
    <p:sldLayoutId id="2147483679" r:id="rId7"/>
    <p:sldLayoutId id="2147483691" r:id="rId8"/>
    <p:sldLayoutId id="2147483705" r:id="rId9"/>
    <p:sldLayoutId id="2147483684" r:id="rId10"/>
    <p:sldLayoutId id="2147483763" r:id="rId11"/>
    <p:sldLayoutId id="2147483764" r:id="rId12"/>
    <p:sldLayoutId id="2147483765" r:id="rId13"/>
    <p:sldLayoutId id="2147483766" r:id="rId14"/>
    <p:sldLayoutId id="2147483754" r:id="rId15"/>
    <p:sldLayoutId id="2147483767" r:id="rId16"/>
    <p:sldLayoutId id="2147483768" r:id="rId17"/>
    <p:sldLayoutId id="2147483769" r:id="rId18"/>
    <p:sldLayoutId id="2147483770" r:id="rId19"/>
    <p:sldLayoutId id="2147483682" r:id="rId20"/>
    <p:sldLayoutId id="2147483749" r:id="rId21"/>
    <p:sldLayoutId id="2147483689" r:id="rId22"/>
    <p:sldLayoutId id="2147483692" r:id="rId23"/>
    <p:sldLayoutId id="2147483724" r:id="rId24"/>
    <p:sldLayoutId id="2147483700" r:id="rId25"/>
    <p:sldLayoutId id="2147483760" r:id="rId26"/>
    <p:sldLayoutId id="2147483694" r:id="rId27"/>
    <p:sldLayoutId id="2147483662" r:id="rId28"/>
    <p:sldLayoutId id="2147483772" r:id="rId29"/>
    <p:sldLayoutId id="2147483674" r:id="rId30"/>
    <p:sldLayoutId id="2147483773" r:id="rId31"/>
    <p:sldLayoutId id="2147483698" r:id="rId32"/>
    <p:sldLayoutId id="2147483696" r:id="rId33"/>
    <p:sldLayoutId id="2147483729" r:id="rId34"/>
    <p:sldLayoutId id="2147483722" r:id="rId35"/>
    <p:sldLayoutId id="2147483774" r:id="rId36"/>
    <p:sldLayoutId id="2147483775" r:id="rId37"/>
  </p:sldLayoutIdLst>
  <p:txStyles>
    <p:title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s://start.arcada.fi/en/programmes/information-technology/structure-of-studies-2025" TargetMode="External"/><Relationship Id="rId2" Type="http://schemas.openxmlformats.org/officeDocument/2006/relationships/hyperlink" Target="https://start.arcada.fi/en/programmes/information-technology/study-plan-2025"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start.arcada.fi/en/my-studies/exchange-studies-and-practical-training-abroad/exchange-studies"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hyperlink" Target="https://start.arcada.fi/sv/mina-studier/utbytesstudier-och-utlandspraktik/utbytesstudier/var-kan-jag-studera" TargetMode="External"/><Relationship Id="rId4" Type="http://schemas.openxmlformats.org/officeDocument/2006/relationships/hyperlink" Target="https://start.arcada.fi/en/my-studies/exchange-studies-and-practical-training-abroad/exchange-studies/where-can-i-study"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start.arcada.fi/en/my-studies/exchange-studies-and-practical-training-abroad/exchange-studies/how-do-i-apply"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mailto:international@arcada.f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start.arcada.fi/en/programmes/information-technology/practical-training"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hyperlink" Target="https://start.arcada.fi/en/programmes/information-technology/practical-training"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hyperlink" Target="mailto:bistromd@arcada.fi"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8" Type="http://schemas.openxmlformats.org/officeDocument/2006/relationships/hyperlink" Target="https://discord.gg/VUachfPun" TargetMode="External"/><Relationship Id="rId3" Type="http://schemas.openxmlformats.org/officeDocument/2006/relationships/hyperlink" Target="https://arcada.jobteaser.com/sv/job-offers" TargetMode="External"/><Relationship Id="rId7" Type="http://schemas.openxmlformats.org/officeDocument/2006/relationships/hyperlink" Target="https://www.karriarcentret.fi/"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s://teknokesa.teknologiateollisuus.fi/" TargetMode="External"/><Relationship Id="rId5" Type="http://schemas.openxmlformats.org/officeDocument/2006/relationships/hyperlink" Target="https://laura.fi/" TargetMode="External"/><Relationship Id="rId4" Type="http://schemas.openxmlformats.org/officeDocument/2006/relationships/hyperlink" Target="https://www.itewiki.fi/" TargetMode="External"/><Relationship Id="rId9" Type="http://schemas.openxmlformats.org/officeDocument/2006/relationships/hyperlink" Target="https://people.arcada.fi/~bistrom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start.arcada.fi/en/my-studies/sisu-the-study-syste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tart.arcada.fi/en/my-studies/development-studies-and-optional-studies/development-studies-for-bachelor-students" TargetMode="Externa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hyperlink" Target="http://www.opin.fi/"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38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CDB9E9D-D1EF-4C1B-93FF-EBE02FCC9FE1}"/>
              </a:ext>
            </a:extLst>
          </p:cNvPr>
          <p:cNvSpPr>
            <a:spLocks noGrp="1"/>
          </p:cNvSpPr>
          <p:nvPr>
            <p:ph sz="half" idx="1"/>
          </p:nvPr>
        </p:nvSpPr>
        <p:spPr>
          <a:xfrm>
            <a:off x="838199" y="2256503"/>
            <a:ext cx="4738932" cy="3852876"/>
          </a:xfrm>
        </p:spPr>
        <p:txBody>
          <a:bodyPr vert="horz" lIns="91440" tIns="45720" rIns="91440" bIns="45720" rtlCol="0" anchor="t">
            <a:normAutofit fontScale="92500" lnSpcReduction="20000"/>
          </a:bodyPr>
          <a:lstStyle/>
          <a:p>
            <a:pPr marL="0" indent="0">
              <a:buNone/>
            </a:pPr>
            <a:r>
              <a:rPr lang="sv-FI" b="1" err="1">
                <a:latin typeface="Arial"/>
                <a:cs typeface="Arial"/>
              </a:rPr>
              <a:t>Programming</a:t>
            </a:r>
            <a:r>
              <a:rPr lang="sv-FI" b="1">
                <a:latin typeface="Arial"/>
                <a:cs typeface="Arial"/>
              </a:rPr>
              <a:t> </a:t>
            </a:r>
            <a:r>
              <a:rPr lang="sv-FI" b="1" err="1">
                <a:latin typeface="Arial"/>
                <a:cs typeface="Arial"/>
              </a:rPr>
              <a:t>languages</a:t>
            </a:r>
            <a:r>
              <a:rPr lang="sv-FI" b="1">
                <a:latin typeface="Arial"/>
                <a:cs typeface="Arial"/>
              </a:rPr>
              <a:t>:</a:t>
            </a:r>
            <a:endParaRPr lang="sv-FI" b="1"/>
          </a:p>
          <a:p>
            <a:pPr marL="0" indent="0">
              <a:buNone/>
            </a:pPr>
            <a:endParaRPr lang="sv-FI" b="1"/>
          </a:p>
          <a:p>
            <a:r>
              <a:rPr lang="sv-FI"/>
              <a:t>C </a:t>
            </a:r>
            <a:r>
              <a:rPr lang="sv-FI" err="1"/>
              <a:t>Programming</a:t>
            </a:r>
            <a:r>
              <a:rPr lang="sv-FI"/>
              <a:t> (3sp) </a:t>
            </a:r>
          </a:p>
          <a:p>
            <a:endParaRPr lang="sv-FI"/>
          </a:p>
          <a:p>
            <a:r>
              <a:rPr lang="sv-FI"/>
              <a:t>C++ </a:t>
            </a:r>
            <a:r>
              <a:rPr lang="sv-FI" err="1"/>
              <a:t>Programming</a:t>
            </a:r>
            <a:r>
              <a:rPr lang="sv-FI"/>
              <a:t> (3sp) </a:t>
            </a:r>
          </a:p>
          <a:p>
            <a:endParaRPr lang="sv-FI"/>
          </a:p>
          <a:p>
            <a:r>
              <a:rPr lang="sv-FI" err="1"/>
              <a:t>Introduction</a:t>
            </a:r>
            <a:r>
              <a:rPr lang="sv-FI"/>
              <a:t> to Scala (3sp) </a:t>
            </a:r>
          </a:p>
          <a:p>
            <a:endParaRPr lang="sv-FI"/>
          </a:p>
          <a:p>
            <a:r>
              <a:rPr lang="sv-FI" err="1"/>
              <a:t>Introduction</a:t>
            </a:r>
            <a:r>
              <a:rPr lang="sv-FI"/>
              <a:t> to </a:t>
            </a:r>
            <a:r>
              <a:rPr lang="sv-FI" err="1"/>
              <a:t>Kotlin</a:t>
            </a:r>
            <a:r>
              <a:rPr lang="sv-FI"/>
              <a:t> (3sp) </a:t>
            </a:r>
          </a:p>
        </p:txBody>
      </p:sp>
      <p:sp>
        <p:nvSpPr>
          <p:cNvPr id="5" name="Title 4">
            <a:extLst>
              <a:ext uri="{FF2B5EF4-FFF2-40B4-BE49-F238E27FC236}">
                <a16:creationId xmlns:a16="http://schemas.microsoft.com/office/drawing/2014/main" id="{07C0AC29-1A3F-4D4D-82DD-F92646C422A0}"/>
              </a:ext>
            </a:extLst>
          </p:cNvPr>
          <p:cNvSpPr>
            <a:spLocks noGrp="1"/>
          </p:cNvSpPr>
          <p:nvPr>
            <p:ph type="title"/>
          </p:nvPr>
        </p:nvSpPr>
        <p:spPr/>
        <p:txBody>
          <a:bodyPr vert="horz" lIns="91440" tIns="45720" rIns="91440" bIns="45720" rtlCol="0" anchor="b">
            <a:noAutofit/>
          </a:bodyPr>
          <a:lstStyle/>
          <a:p>
            <a:r>
              <a:rPr lang="en-US" sz="3200">
                <a:latin typeface="Arial"/>
                <a:cs typeface="Arial"/>
              </a:rPr>
              <a:t>Examples of courses from Campus Online that are accepted as development studies (1/3)</a:t>
            </a:r>
            <a:endParaRPr lang="sv-FI" sz="3200"/>
          </a:p>
        </p:txBody>
      </p:sp>
      <p:sp>
        <p:nvSpPr>
          <p:cNvPr id="3" name="TextBox 2">
            <a:extLst>
              <a:ext uri="{FF2B5EF4-FFF2-40B4-BE49-F238E27FC236}">
                <a16:creationId xmlns:a16="http://schemas.microsoft.com/office/drawing/2014/main" id="{82E7D98B-84B4-CE3C-A064-C2B085346D25}"/>
              </a:ext>
            </a:extLst>
          </p:cNvPr>
          <p:cNvSpPr txBox="1"/>
          <p:nvPr/>
        </p:nvSpPr>
        <p:spPr>
          <a:xfrm>
            <a:off x="6202100" y="2117203"/>
            <a:ext cx="5825924" cy="245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FI" sz="2800"/>
              <a:t>Cross‑</a:t>
            </a:r>
            <a:r>
              <a:rPr lang="sv-FI" sz="2800" err="1"/>
              <a:t>platform</a:t>
            </a:r>
            <a:r>
              <a:rPr lang="sv-FI" sz="2800"/>
              <a:t> / web </a:t>
            </a:r>
            <a:r>
              <a:rPr lang="sv-FI" sz="2800" err="1"/>
              <a:t>development</a:t>
            </a:r>
            <a:r>
              <a:rPr lang="sv-FI" sz="2800"/>
              <a:t> </a:t>
            </a:r>
            <a:r>
              <a:rPr lang="en-US" sz="2800">
                <a:solidFill>
                  <a:srgbClr val="000000"/>
                </a:solidFill>
                <a:latin typeface="Arial"/>
                <a:ea typeface="Arial"/>
                <a:cs typeface="Arial"/>
              </a:rPr>
              <a:t>:</a:t>
            </a:r>
            <a:endParaRPr lang="en-US" sz="2800"/>
          </a:p>
          <a:p>
            <a:pPr marL="457200">
              <a:buFont typeface="Arial"/>
              <a:buChar char="•"/>
            </a:pPr>
            <a:endParaRPr lang="sv-FI" sz="2400">
              <a:ea typeface="+mn-lt"/>
              <a:cs typeface="+mn-lt"/>
            </a:endParaRPr>
          </a:p>
          <a:p>
            <a:pPr marL="457200">
              <a:buFont typeface="Arial"/>
              <a:buChar char="•"/>
            </a:pPr>
            <a:r>
              <a:rPr lang="sv-FI" sz="2400">
                <a:ea typeface="+mn-lt"/>
                <a:cs typeface="+mn-lt"/>
              </a:rPr>
              <a:t> React.js fundamentals (3sp) </a:t>
            </a:r>
            <a:endParaRPr lang="en-US" sz="2400">
              <a:cs typeface="Arial"/>
            </a:endParaRPr>
          </a:p>
          <a:p>
            <a:pPr lvl="1">
              <a:buFont typeface="Arial"/>
              <a:buChar char="•"/>
            </a:pPr>
            <a:endParaRPr lang="en-US"/>
          </a:p>
          <a:p>
            <a:pPr marL="800100" lvl="1" indent="-342900">
              <a:lnSpc>
                <a:spcPct val="110000"/>
              </a:lnSpc>
              <a:spcBef>
                <a:spcPts val="1800"/>
              </a:spcBef>
              <a:buFont typeface="Arial"/>
              <a:buChar char="•"/>
            </a:pPr>
            <a:r>
              <a:rPr lang="sv-FI" sz="2400">
                <a:ea typeface="+mn-lt"/>
                <a:cs typeface="+mn-lt"/>
              </a:rPr>
              <a:t>Ruby </a:t>
            </a:r>
            <a:r>
              <a:rPr lang="sv-FI" sz="2400" err="1">
                <a:ea typeface="+mn-lt"/>
                <a:cs typeface="+mn-lt"/>
              </a:rPr>
              <a:t>ohjelmointi</a:t>
            </a:r>
            <a:r>
              <a:rPr lang="sv-FI" sz="2400">
                <a:ea typeface="+mn-lt"/>
                <a:cs typeface="+mn-lt"/>
              </a:rPr>
              <a:t> (4sp) (FIN)</a:t>
            </a:r>
            <a:endParaRPr lang="sv-FI">
              <a:ea typeface="+mn-lt"/>
              <a:cs typeface="+mn-lt"/>
            </a:endParaRPr>
          </a:p>
          <a:p>
            <a:pPr algn="ctr"/>
            <a:endParaRPr lang="en-US">
              <a:cs typeface="Arial" panose="020B0604020202020204"/>
            </a:endParaRPr>
          </a:p>
        </p:txBody>
      </p:sp>
    </p:spTree>
    <p:extLst>
      <p:ext uri="{BB962C8B-B14F-4D97-AF65-F5344CB8AC3E}">
        <p14:creationId xmlns:p14="http://schemas.microsoft.com/office/powerpoint/2010/main" val="394611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792E0-0B16-C8B8-A650-2B585621ACD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0E9B0C-C405-4412-DC0B-710FE11DD20A}"/>
              </a:ext>
            </a:extLst>
          </p:cNvPr>
          <p:cNvSpPr>
            <a:spLocks noGrp="1"/>
          </p:cNvSpPr>
          <p:nvPr>
            <p:ph sz="half" idx="1"/>
          </p:nvPr>
        </p:nvSpPr>
        <p:spPr>
          <a:xfrm>
            <a:off x="172655" y="2256503"/>
            <a:ext cx="5404476" cy="3852876"/>
          </a:xfrm>
        </p:spPr>
        <p:txBody>
          <a:bodyPr vert="horz" lIns="91440" tIns="45720" rIns="91440" bIns="45720" rtlCol="0" anchor="t">
            <a:normAutofit/>
          </a:bodyPr>
          <a:lstStyle/>
          <a:p>
            <a:pPr marL="0" indent="0">
              <a:buNone/>
            </a:pPr>
            <a:r>
              <a:rPr lang="sv-FI" b="1">
                <a:latin typeface="Arial"/>
                <a:cs typeface="Arial"/>
              </a:rPr>
              <a:t>Information security:</a:t>
            </a:r>
            <a:br>
              <a:rPr lang="sv-FI" b="1">
                <a:latin typeface="Arial"/>
                <a:cs typeface="Arial"/>
              </a:rPr>
            </a:br>
            <a:endParaRPr lang="sv-FI" b="1"/>
          </a:p>
          <a:p>
            <a:pPr marL="457200" indent="-457200"/>
            <a:r>
              <a:rPr lang="sv-FI">
                <a:latin typeface="Arial"/>
                <a:cs typeface="Arial"/>
              </a:rPr>
              <a:t>CISSP: </a:t>
            </a:r>
            <a:r>
              <a:rPr lang="sv-FI" err="1">
                <a:latin typeface="Arial"/>
                <a:cs typeface="Arial"/>
              </a:rPr>
              <a:t>Certified</a:t>
            </a:r>
            <a:r>
              <a:rPr lang="sv-FI">
                <a:latin typeface="Arial"/>
                <a:cs typeface="Arial"/>
              </a:rPr>
              <a:t> Information System </a:t>
            </a:r>
            <a:r>
              <a:rPr lang="sv-FI" err="1">
                <a:latin typeface="Arial"/>
                <a:cs typeface="Arial"/>
              </a:rPr>
              <a:t>Security</a:t>
            </a:r>
            <a:r>
              <a:rPr lang="sv-FI">
                <a:latin typeface="Arial"/>
                <a:cs typeface="Arial"/>
              </a:rPr>
              <a:t> </a:t>
            </a:r>
            <a:r>
              <a:rPr lang="sv-FI" err="1">
                <a:latin typeface="Arial"/>
                <a:cs typeface="Arial"/>
              </a:rPr>
              <a:t>Professional</a:t>
            </a:r>
            <a:r>
              <a:rPr lang="sv-FI">
                <a:latin typeface="Arial"/>
                <a:cs typeface="Arial"/>
              </a:rPr>
              <a:t> (8sp) </a:t>
            </a:r>
          </a:p>
          <a:p>
            <a:pPr>
              <a:buNone/>
            </a:pPr>
            <a:endParaRPr lang="sv-FI"/>
          </a:p>
          <a:p>
            <a:endParaRPr lang="sv-FI">
              <a:latin typeface="Arial"/>
              <a:cs typeface="Arial"/>
            </a:endParaRPr>
          </a:p>
        </p:txBody>
      </p:sp>
      <p:sp>
        <p:nvSpPr>
          <p:cNvPr id="5" name="Title 4">
            <a:extLst>
              <a:ext uri="{FF2B5EF4-FFF2-40B4-BE49-F238E27FC236}">
                <a16:creationId xmlns:a16="http://schemas.microsoft.com/office/drawing/2014/main" id="{9089AC75-085A-A075-17D4-2C7C16F481E6}"/>
              </a:ext>
            </a:extLst>
          </p:cNvPr>
          <p:cNvSpPr>
            <a:spLocks noGrp="1"/>
          </p:cNvSpPr>
          <p:nvPr>
            <p:ph type="title"/>
          </p:nvPr>
        </p:nvSpPr>
        <p:spPr/>
        <p:txBody>
          <a:bodyPr vert="horz" lIns="91440" tIns="45720" rIns="91440" bIns="45720" rtlCol="0" anchor="b">
            <a:noAutofit/>
          </a:bodyPr>
          <a:lstStyle/>
          <a:p>
            <a:r>
              <a:rPr lang="en-US" sz="3200">
                <a:latin typeface="Arial"/>
                <a:cs typeface="Arial"/>
              </a:rPr>
              <a:t>Examples of courses from Campus Online that are accepted as development studies (2/3)</a:t>
            </a:r>
            <a:endParaRPr lang="sv-FI" sz="3200"/>
          </a:p>
        </p:txBody>
      </p:sp>
      <p:sp>
        <p:nvSpPr>
          <p:cNvPr id="3" name="TextBox 2">
            <a:extLst>
              <a:ext uri="{FF2B5EF4-FFF2-40B4-BE49-F238E27FC236}">
                <a16:creationId xmlns:a16="http://schemas.microsoft.com/office/drawing/2014/main" id="{62DD549D-509E-B0AE-8011-A517A2DE81C3}"/>
              </a:ext>
            </a:extLst>
          </p:cNvPr>
          <p:cNvSpPr txBox="1"/>
          <p:nvPr/>
        </p:nvSpPr>
        <p:spPr>
          <a:xfrm>
            <a:off x="6202100" y="2252241"/>
            <a:ext cx="5825924"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ea typeface="+mn-lt"/>
                <a:cs typeface="+mn-lt"/>
              </a:rPr>
              <a:t>Network- / server administration</a:t>
            </a:r>
          </a:p>
          <a:p>
            <a:endParaRPr lang="sv-FI" sz="2400">
              <a:ea typeface="+mn-lt"/>
              <a:cs typeface="+mn-lt"/>
            </a:endParaRPr>
          </a:p>
          <a:p>
            <a:pPr>
              <a:buFont typeface="Arial"/>
              <a:buChar char="•"/>
            </a:pPr>
            <a:r>
              <a:rPr lang="sv-FI" sz="2400">
                <a:ea typeface="+mn-lt"/>
                <a:cs typeface="+mn-lt"/>
              </a:rPr>
              <a:t>Windows </a:t>
            </a:r>
            <a:r>
              <a:rPr lang="sv-FI" sz="2400" err="1">
                <a:ea typeface="+mn-lt"/>
                <a:cs typeface="+mn-lt"/>
              </a:rPr>
              <a:t>PowerShell</a:t>
            </a:r>
            <a:r>
              <a:rPr lang="sv-FI" sz="2400">
                <a:ea typeface="+mn-lt"/>
                <a:cs typeface="+mn-lt"/>
              </a:rPr>
              <a:t> (5sp) </a:t>
            </a:r>
            <a:endParaRPr lang="en-US" sz="2400">
              <a:ea typeface="+mn-lt"/>
              <a:cs typeface="+mn-lt"/>
            </a:endParaRPr>
          </a:p>
          <a:p>
            <a:pPr>
              <a:buFont typeface="Arial"/>
              <a:buChar char="•"/>
            </a:pPr>
            <a:endParaRPr lang="sv-FI"/>
          </a:p>
          <a:p>
            <a:pPr>
              <a:buFont typeface="Arial"/>
              <a:buChar char="•"/>
            </a:pPr>
            <a:r>
              <a:rPr lang="sv-FI" sz="2400" err="1">
                <a:ea typeface="+mn-lt"/>
                <a:cs typeface="+mn-lt"/>
              </a:rPr>
              <a:t>Advanced</a:t>
            </a:r>
            <a:r>
              <a:rPr lang="sv-FI" sz="2400">
                <a:ea typeface="+mn-lt"/>
                <a:cs typeface="+mn-lt"/>
              </a:rPr>
              <a:t> </a:t>
            </a:r>
            <a:r>
              <a:rPr lang="sv-FI" sz="2400" err="1">
                <a:ea typeface="+mn-lt"/>
                <a:cs typeface="+mn-lt"/>
              </a:rPr>
              <a:t>Powershell</a:t>
            </a:r>
            <a:r>
              <a:rPr lang="sv-FI" sz="2400">
                <a:ea typeface="+mn-lt"/>
                <a:cs typeface="+mn-lt"/>
              </a:rPr>
              <a:t> (5sp) </a:t>
            </a:r>
            <a:endParaRPr lang="en-US">
              <a:ea typeface="+mn-lt"/>
              <a:cs typeface="+mn-lt"/>
            </a:endParaRPr>
          </a:p>
          <a:p>
            <a:pPr>
              <a:buFont typeface="Arial"/>
              <a:buChar char="•"/>
            </a:pPr>
            <a:endParaRPr lang="sv-FI" sz="2400">
              <a:ea typeface="+mn-lt"/>
              <a:cs typeface="+mn-lt"/>
            </a:endParaRPr>
          </a:p>
          <a:p>
            <a:pPr algn="ctr"/>
            <a:endParaRPr lang="en-US">
              <a:cs typeface="Arial" panose="020B0604020202020204"/>
            </a:endParaRPr>
          </a:p>
        </p:txBody>
      </p:sp>
    </p:spTree>
    <p:extLst>
      <p:ext uri="{BB962C8B-B14F-4D97-AF65-F5344CB8AC3E}">
        <p14:creationId xmlns:p14="http://schemas.microsoft.com/office/powerpoint/2010/main" val="89202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CDB9E9D-D1EF-4C1B-93FF-EBE02FCC9FE1}"/>
              </a:ext>
            </a:extLst>
          </p:cNvPr>
          <p:cNvSpPr>
            <a:spLocks noGrp="1"/>
          </p:cNvSpPr>
          <p:nvPr>
            <p:ph sz="half" idx="1"/>
          </p:nvPr>
        </p:nvSpPr>
        <p:spPr>
          <a:xfrm>
            <a:off x="838199" y="2156887"/>
            <a:ext cx="10414519" cy="4332058"/>
          </a:xfrm>
        </p:spPr>
        <p:txBody>
          <a:bodyPr vert="horz" lIns="91440" tIns="45720" rIns="91440" bIns="45720" rtlCol="0" anchor="t">
            <a:normAutofit fontScale="92500" lnSpcReduction="20000"/>
          </a:bodyPr>
          <a:lstStyle/>
          <a:p>
            <a:pPr lvl="1">
              <a:spcBef>
                <a:spcPts val="500"/>
              </a:spcBef>
            </a:pPr>
            <a:r>
              <a:rPr lang="sv-FI" sz="2200">
                <a:latin typeface="Arial"/>
                <a:cs typeface="Arial"/>
              </a:rPr>
              <a:t>3D-mallintaminen (5sp) (FIN)</a:t>
            </a:r>
            <a:endParaRPr lang="en-US" sz="2200"/>
          </a:p>
          <a:p>
            <a:pPr lvl="1"/>
            <a:endParaRPr lang="sv-FI"/>
          </a:p>
          <a:p>
            <a:pPr lvl="1"/>
            <a:r>
              <a:rPr lang="sv-FI" sz="2000">
                <a:latin typeface="Arial"/>
                <a:cs typeface="Arial"/>
              </a:rPr>
              <a:t>3D-grafiikka ja </a:t>
            </a:r>
            <a:r>
              <a:rPr lang="sv-FI" sz="2000" err="1">
                <a:latin typeface="Arial"/>
                <a:cs typeface="Arial"/>
              </a:rPr>
              <a:t>animaatiot</a:t>
            </a:r>
            <a:r>
              <a:rPr lang="sv-FI" sz="2000">
                <a:latin typeface="Arial"/>
                <a:cs typeface="Arial"/>
              </a:rPr>
              <a:t> (4sp) (FIN)</a:t>
            </a:r>
            <a:endParaRPr lang="sv-FI"/>
          </a:p>
          <a:p>
            <a:pPr lvl="1"/>
            <a:endParaRPr lang="sv-FI"/>
          </a:p>
          <a:p>
            <a:pPr lvl="1"/>
            <a:r>
              <a:rPr lang="sv-FI" sz="2000">
                <a:latin typeface="Arial"/>
                <a:cs typeface="Arial"/>
              </a:rPr>
              <a:t>Fundamentals </a:t>
            </a:r>
            <a:r>
              <a:rPr lang="sv-FI" sz="2000" err="1">
                <a:latin typeface="Arial"/>
                <a:cs typeface="Arial"/>
              </a:rPr>
              <a:t>of</a:t>
            </a:r>
            <a:r>
              <a:rPr lang="sv-FI" sz="2000">
                <a:latin typeface="Arial"/>
                <a:cs typeface="Arial"/>
              </a:rPr>
              <a:t> 3D </a:t>
            </a:r>
            <a:r>
              <a:rPr lang="sv-FI" sz="2000" err="1">
                <a:latin typeface="Arial"/>
                <a:cs typeface="Arial"/>
              </a:rPr>
              <a:t>modelling</a:t>
            </a:r>
            <a:r>
              <a:rPr lang="sv-FI" sz="2000">
                <a:latin typeface="Arial"/>
                <a:cs typeface="Arial"/>
              </a:rPr>
              <a:t> (5sp) </a:t>
            </a:r>
            <a:endParaRPr lang="sv-FI"/>
          </a:p>
          <a:p>
            <a:pPr lvl="1"/>
            <a:endParaRPr lang="sv-FI"/>
          </a:p>
          <a:p>
            <a:pPr lvl="1"/>
            <a:r>
              <a:rPr lang="sv-FI" sz="2000" err="1">
                <a:latin typeface="Arial"/>
                <a:cs typeface="Arial"/>
              </a:rPr>
              <a:t>Microprocessors</a:t>
            </a:r>
            <a:r>
              <a:rPr lang="sv-FI" sz="2000">
                <a:latin typeface="Arial"/>
                <a:cs typeface="Arial"/>
              </a:rPr>
              <a:t> (5 sp) </a:t>
            </a:r>
            <a:endParaRPr lang="sv-FI"/>
          </a:p>
          <a:p>
            <a:pPr lvl="1"/>
            <a:endParaRPr lang="sv-FI"/>
          </a:p>
          <a:p>
            <a:pPr lvl="1"/>
            <a:r>
              <a:rPr lang="sv-FI" sz="2000">
                <a:latin typeface="Arial"/>
                <a:cs typeface="Arial"/>
              </a:rPr>
              <a:t>Expressions and </a:t>
            </a:r>
            <a:r>
              <a:rPr lang="sv-FI" sz="2000" err="1">
                <a:latin typeface="Arial"/>
                <a:cs typeface="Arial"/>
              </a:rPr>
              <a:t>Equations</a:t>
            </a:r>
            <a:r>
              <a:rPr lang="sv-FI" sz="2000">
                <a:latin typeface="Arial"/>
                <a:cs typeface="Arial"/>
              </a:rPr>
              <a:t> (5 sp) </a:t>
            </a:r>
            <a:endParaRPr lang="sv-FI"/>
          </a:p>
          <a:p>
            <a:pPr lvl="1"/>
            <a:endParaRPr lang="sv-FI"/>
          </a:p>
          <a:p>
            <a:pPr lvl="1"/>
            <a:r>
              <a:rPr lang="sv-FI" sz="2000" err="1">
                <a:latin typeface="Arial"/>
                <a:cs typeface="Arial"/>
              </a:rPr>
              <a:t>Insinöörifysiikka</a:t>
            </a:r>
            <a:r>
              <a:rPr lang="sv-FI" sz="2000">
                <a:latin typeface="Arial"/>
                <a:cs typeface="Arial"/>
              </a:rPr>
              <a:t> 1 (5 sp) (FIN)</a:t>
            </a:r>
            <a:endParaRPr lang="sv-FI"/>
          </a:p>
          <a:p>
            <a:pPr lvl="1"/>
            <a:endParaRPr lang="sv-FI"/>
          </a:p>
          <a:p>
            <a:pPr lvl="1"/>
            <a:r>
              <a:rPr lang="sv-FI" sz="2000" err="1">
                <a:latin typeface="Arial"/>
                <a:cs typeface="Arial"/>
              </a:rPr>
              <a:t>Insinöörifysiika</a:t>
            </a:r>
            <a:r>
              <a:rPr lang="sv-FI" sz="2000">
                <a:latin typeface="Arial"/>
                <a:cs typeface="Arial"/>
              </a:rPr>
              <a:t> 2 (5 sp) (FIN)</a:t>
            </a:r>
            <a:endParaRPr lang="sv-FI"/>
          </a:p>
          <a:p>
            <a:pPr lvl="1">
              <a:lnSpc>
                <a:spcPct val="110000"/>
              </a:lnSpc>
              <a:spcBef>
                <a:spcPts val="1800"/>
              </a:spcBef>
            </a:pPr>
            <a:r>
              <a:rPr lang="sv-FI" sz="2000" err="1">
                <a:latin typeface="Arial"/>
                <a:cs typeface="Arial"/>
              </a:rPr>
              <a:t>Insinöörimatematiikka</a:t>
            </a:r>
            <a:r>
              <a:rPr lang="sv-FI" sz="2000">
                <a:latin typeface="Arial"/>
                <a:cs typeface="Arial"/>
              </a:rPr>
              <a:t> 2 (5 sp) (FIN)</a:t>
            </a:r>
            <a:endParaRPr lang="sv-FI">
              <a:latin typeface="Arial"/>
              <a:cs typeface="Arial"/>
            </a:endParaRPr>
          </a:p>
          <a:p>
            <a:endParaRPr lang="sv-FI"/>
          </a:p>
        </p:txBody>
      </p:sp>
      <p:sp>
        <p:nvSpPr>
          <p:cNvPr id="5" name="Title 4">
            <a:extLst>
              <a:ext uri="{FF2B5EF4-FFF2-40B4-BE49-F238E27FC236}">
                <a16:creationId xmlns:a16="http://schemas.microsoft.com/office/drawing/2014/main" id="{07C0AC29-1A3F-4D4D-82DD-F92646C422A0}"/>
              </a:ext>
            </a:extLst>
          </p:cNvPr>
          <p:cNvSpPr>
            <a:spLocks noGrp="1"/>
          </p:cNvSpPr>
          <p:nvPr>
            <p:ph type="title"/>
          </p:nvPr>
        </p:nvSpPr>
        <p:spPr/>
        <p:txBody>
          <a:bodyPr>
            <a:noAutofit/>
          </a:bodyPr>
          <a:lstStyle/>
          <a:p>
            <a:r>
              <a:rPr lang="en-US" sz="3600">
                <a:latin typeface="Arial"/>
                <a:cs typeface="Arial"/>
              </a:rPr>
              <a:t>Examples of courses from Campus Online that are accepted as development studies (3/3)</a:t>
            </a:r>
            <a:endParaRPr lang="sv-FI" sz="3600">
              <a:latin typeface="Arial"/>
              <a:cs typeface="Arial"/>
            </a:endParaRPr>
          </a:p>
        </p:txBody>
      </p:sp>
    </p:spTree>
    <p:extLst>
      <p:ext uri="{BB962C8B-B14F-4D97-AF65-F5344CB8AC3E}">
        <p14:creationId xmlns:p14="http://schemas.microsoft.com/office/powerpoint/2010/main" val="108959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EDFDFE-E653-0866-44AE-CA72B9BEA123}"/>
              </a:ext>
            </a:extLst>
          </p:cNvPr>
          <p:cNvSpPr>
            <a:spLocks noGrp="1"/>
          </p:cNvSpPr>
          <p:nvPr>
            <p:ph type="title"/>
          </p:nvPr>
        </p:nvSpPr>
        <p:spPr>
          <a:xfrm>
            <a:off x="838200" y="765683"/>
            <a:ext cx="10515600" cy="1262664"/>
          </a:xfrm>
        </p:spPr>
        <p:txBody>
          <a:bodyPr anchor="b">
            <a:normAutofit/>
          </a:bodyPr>
          <a:lstStyle/>
          <a:p>
            <a:r>
              <a:rPr lang="en-US" err="1">
                <a:latin typeface="Arial"/>
                <a:cs typeface="Arial"/>
              </a:rPr>
              <a:t>Stucture</a:t>
            </a:r>
            <a:r>
              <a:rPr lang="en-US">
                <a:latin typeface="Arial"/>
                <a:cs typeface="Arial"/>
              </a:rPr>
              <a:t> of </a:t>
            </a:r>
            <a:r>
              <a:rPr lang="en-US" err="1">
                <a:latin typeface="Arial"/>
                <a:cs typeface="Arial"/>
              </a:rPr>
              <a:t>strudies</a:t>
            </a:r>
            <a:r>
              <a:rPr lang="en-US">
                <a:latin typeface="Arial"/>
                <a:cs typeface="Arial"/>
              </a:rPr>
              <a:t> – third year</a:t>
            </a:r>
          </a:p>
        </p:txBody>
      </p:sp>
      <p:pic>
        <p:nvPicPr>
          <p:cNvPr id="7" name="Content Placeholder 6">
            <a:extLst>
              <a:ext uri="{FF2B5EF4-FFF2-40B4-BE49-F238E27FC236}">
                <a16:creationId xmlns:a16="http://schemas.microsoft.com/office/drawing/2014/main" id="{8EC5BF44-DB7D-3623-A637-A6C5B618DD76}"/>
              </a:ext>
            </a:extLst>
          </p:cNvPr>
          <p:cNvPicPr>
            <a:picLocks noGrp="1" noChangeAspect="1"/>
          </p:cNvPicPr>
          <p:nvPr>
            <p:ph idx="1"/>
          </p:nvPr>
        </p:nvPicPr>
        <p:blipFill>
          <a:blip r:embed="rId2"/>
          <a:srcRect t="17131" b="9194"/>
          <a:stretch>
            <a:fillRect/>
          </a:stretch>
        </p:blipFill>
        <p:spPr>
          <a:xfrm>
            <a:off x="838200" y="2212906"/>
            <a:ext cx="10515600" cy="4144863"/>
          </a:xfrm>
          <a:prstGeom prst="rect">
            <a:avLst/>
          </a:prstGeom>
          <a:noFill/>
        </p:spPr>
      </p:pic>
    </p:spTree>
    <p:extLst>
      <p:ext uri="{BB962C8B-B14F-4D97-AF65-F5344CB8AC3E}">
        <p14:creationId xmlns:p14="http://schemas.microsoft.com/office/powerpoint/2010/main" val="336600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6D1D1C-8F80-97AA-BA66-48B9ADFEE2DF}"/>
              </a:ext>
            </a:extLst>
          </p:cNvPr>
          <p:cNvSpPr>
            <a:spLocks noGrp="1"/>
          </p:cNvSpPr>
          <p:nvPr>
            <p:ph sz="half" idx="1"/>
          </p:nvPr>
        </p:nvSpPr>
        <p:spPr>
          <a:xfrm>
            <a:off x="838200" y="2446254"/>
            <a:ext cx="5249879" cy="3300744"/>
          </a:xfrm>
        </p:spPr>
        <p:txBody>
          <a:bodyPr vert="horz" lIns="91440" tIns="45720" rIns="91440" bIns="45720" rtlCol="0" anchor="t">
            <a:normAutofit/>
          </a:bodyPr>
          <a:lstStyle/>
          <a:p>
            <a:pPr marL="0" indent="0">
              <a:buNone/>
            </a:pPr>
            <a:r>
              <a:rPr lang="sv-FI" sz="2000" b="1">
                <a:latin typeface="Arial"/>
                <a:cs typeface="Arial"/>
              </a:rPr>
              <a:t>Data </a:t>
            </a:r>
            <a:r>
              <a:rPr lang="sv-FI" sz="2000" b="1" err="1">
                <a:latin typeface="Arial"/>
                <a:cs typeface="Arial"/>
              </a:rPr>
              <a:t>Processing</a:t>
            </a:r>
            <a:r>
              <a:rPr lang="sv-FI" sz="2000" b="1">
                <a:latin typeface="Arial"/>
                <a:cs typeface="Arial"/>
              </a:rPr>
              <a:t> and </a:t>
            </a:r>
            <a:r>
              <a:rPr lang="sv-FI" sz="2000" b="1" err="1">
                <a:latin typeface="Arial"/>
                <a:cs typeface="Arial"/>
              </a:rPr>
              <a:t>Analytics</a:t>
            </a:r>
            <a:r>
              <a:rPr lang="sv-FI" sz="2000" b="1">
                <a:latin typeface="Arial"/>
                <a:cs typeface="Arial"/>
              </a:rPr>
              <a:t> (30 sp)</a:t>
            </a:r>
            <a:r>
              <a:rPr lang="sv-FI" sz="2000">
                <a:latin typeface="Arial"/>
                <a:cs typeface="Arial"/>
              </a:rPr>
              <a:t> </a:t>
            </a:r>
          </a:p>
          <a:p>
            <a:pPr>
              <a:buNone/>
            </a:pPr>
            <a:endParaRPr lang="sv-FI" sz="2000">
              <a:latin typeface="Arial"/>
              <a:cs typeface="Arial"/>
            </a:endParaRPr>
          </a:p>
          <a:p>
            <a:r>
              <a:rPr lang="sv-FI" sz="2000" err="1">
                <a:latin typeface="Arial"/>
                <a:cs typeface="Arial"/>
              </a:rPr>
              <a:t>Descriptive</a:t>
            </a:r>
            <a:r>
              <a:rPr lang="sv-FI" sz="2000">
                <a:latin typeface="Arial"/>
                <a:cs typeface="Arial"/>
              </a:rPr>
              <a:t> </a:t>
            </a:r>
            <a:r>
              <a:rPr lang="sv-FI" sz="2000" err="1">
                <a:latin typeface="Arial"/>
                <a:cs typeface="Arial"/>
              </a:rPr>
              <a:t>Analytics</a:t>
            </a:r>
            <a:r>
              <a:rPr lang="sv-FI" sz="2000">
                <a:latin typeface="Arial"/>
                <a:cs typeface="Arial"/>
              </a:rPr>
              <a:t>, 5 sp</a:t>
            </a:r>
            <a:endParaRPr lang="sv-FI"/>
          </a:p>
          <a:p>
            <a:r>
              <a:rPr lang="sv-FI" sz="2000">
                <a:latin typeface="Arial"/>
                <a:cs typeface="Arial"/>
              </a:rPr>
              <a:t>Deep Learning, 5 sp</a:t>
            </a:r>
            <a:endParaRPr lang="sv-FI"/>
          </a:p>
          <a:p>
            <a:r>
              <a:rPr lang="sv-FI" sz="2000" err="1">
                <a:latin typeface="Arial"/>
                <a:cs typeface="Arial"/>
              </a:rPr>
              <a:t>Predictive</a:t>
            </a:r>
            <a:r>
              <a:rPr lang="sv-FI" sz="2000">
                <a:latin typeface="Arial"/>
                <a:cs typeface="Arial"/>
              </a:rPr>
              <a:t> </a:t>
            </a:r>
            <a:r>
              <a:rPr lang="sv-FI" sz="2000" err="1">
                <a:latin typeface="Arial"/>
                <a:cs typeface="Arial"/>
              </a:rPr>
              <a:t>Analytics</a:t>
            </a:r>
            <a:r>
              <a:rPr lang="sv-FI" sz="2000">
                <a:latin typeface="Arial"/>
                <a:cs typeface="Arial"/>
              </a:rPr>
              <a:t>, 5 sp</a:t>
            </a:r>
            <a:endParaRPr lang="sv-FI"/>
          </a:p>
          <a:p>
            <a:r>
              <a:rPr lang="sv-FI" sz="2000">
                <a:latin typeface="Arial"/>
                <a:cs typeface="Arial"/>
              </a:rPr>
              <a:t>Generative AI, 5 sp</a:t>
            </a:r>
            <a:endParaRPr lang="sv-FI"/>
          </a:p>
          <a:p>
            <a:r>
              <a:rPr lang="sv-FI" sz="2000">
                <a:latin typeface="Arial"/>
                <a:cs typeface="Arial"/>
              </a:rPr>
              <a:t>Visual </a:t>
            </a:r>
            <a:r>
              <a:rPr lang="sv-FI" sz="2000" err="1">
                <a:latin typeface="Arial"/>
                <a:cs typeface="Arial"/>
              </a:rPr>
              <a:t>Analytics</a:t>
            </a:r>
            <a:r>
              <a:rPr lang="sv-FI" sz="2000">
                <a:latin typeface="Arial"/>
                <a:cs typeface="Arial"/>
              </a:rPr>
              <a:t>, 5 sp</a:t>
            </a:r>
            <a:endParaRPr lang="sv-FI"/>
          </a:p>
          <a:p>
            <a:r>
              <a:rPr lang="sv-FI" sz="2000">
                <a:latin typeface="Arial"/>
                <a:cs typeface="Arial"/>
              </a:rPr>
              <a:t>Modern </a:t>
            </a:r>
            <a:r>
              <a:rPr lang="sv-FI" sz="2000" err="1">
                <a:latin typeface="Arial"/>
                <a:cs typeface="Arial"/>
              </a:rPr>
              <a:t>Computational</a:t>
            </a:r>
            <a:r>
              <a:rPr lang="sv-FI" sz="2000">
                <a:latin typeface="Arial"/>
                <a:cs typeface="Arial"/>
              </a:rPr>
              <a:t> </a:t>
            </a:r>
            <a:r>
              <a:rPr lang="sv-FI" sz="2000" err="1">
                <a:latin typeface="Arial"/>
                <a:cs typeface="Arial"/>
              </a:rPr>
              <a:t>Platforms</a:t>
            </a:r>
            <a:r>
              <a:rPr lang="sv-FI" sz="2000">
                <a:latin typeface="Arial"/>
                <a:cs typeface="Arial"/>
              </a:rPr>
              <a:t>, 5 sp </a:t>
            </a:r>
            <a:endParaRPr lang="sv-FI"/>
          </a:p>
        </p:txBody>
      </p:sp>
      <p:sp>
        <p:nvSpPr>
          <p:cNvPr id="4" name="Content Placeholder 3">
            <a:extLst>
              <a:ext uri="{FF2B5EF4-FFF2-40B4-BE49-F238E27FC236}">
                <a16:creationId xmlns:a16="http://schemas.microsoft.com/office/drawing/2014/main" id="{16886079-ADEB-2858-E813-8E06B5B7C355}"/>
              </a:ext>
            </a:extLst>
          </p:cNvPr>
          <p:cNvSpPr>
            <a:spLocks noGrp="1"/>
          </p:cNvSpPr>
          <p:nvPr>
            <p:ph sz="half" idx="2"/>
          </p:nvPr>
        </p:nvSpPr>
        <p:spPr>
          <a:xfrm>
            <a:off x="6103921" y="2446254"/>
            <a:ext cx="5249879" cy="3300744"/>
          </a:xfrm>
        </p:spPr>
        <p:txBody>
          <a:bodyPr vert="horz" lIns="91440" tIns="45720" rIns="91440" bIns="45720" rtlCol="0" anchor="t">
            <a:normAutofit/>
          </a:bodyPr>
          <a:lstStyle/>
          <a:p>
            <a:r>
              <a:rPr lang="en-US" sz="2000" b="1">
                <a:latin typeface="Arial"/>
                <a:cs typeface="Arial"/>
              </a:rPr>
              <a:t>Intelligent Robotics (30 </a:t>
            </a:r>
            <a:r>
              <a:rPr lang="en-US" sz="2000" b="1" err="1">
                <a:latin typeface="Arial"/>
                <a:cs typeface="Arial"/>
              </a:rPr>
              <a:t>sp</a:t>
            </a:r>
            <a:r>
              <a:rPr lang="en-US" sz="2000" b="1">
                <a:latin typeface="Arial"/>
                <a:cs typeface="Arial"/>
              </a:rPr>
              <a:t>)</a:t>
            </a:r>
          </a:p>
          <a:p>
            <a:endParaRPr lang="en-US" sz="2000" b="1">
              <a:latin typeface="Arial"/>
              <a:cs typeface="Arial"/>
            </a:endParaRPr>
          </a:p>
          <a:p>
            <a:r>
              <a:rPr lang="en-US" sz="2000">
                <a:latin typeface="Arial"/>
                <a:cs typeface="Arial"/>
              </a:rPr>
              <a:t>Introduction to Social Robotics, 5 </a:t>
            </a:r>
            <a:r>
              <a:rPr lang="en-US" sz="2000" err="1">
                <a:latin typeface="Arial"/>
                <a:cs typeface="Arial"/>
              </a:rPr>
              <a:t>sp</a:t>
            </a:r>
            <a:endParaRPr lang="en-US" sz="2000" b="1">
              <a:latin typeface="Arial"/>
              <a:cs typeface="Arial"/>
            </a:endParaRPr>
          </a:p>
          <a:p>
            <a:r>
              <a:rPr lang="en-US" sz="2000">
                <a:latin typeface="Arial"/>
                <a:cs typeface="Arial"/>
              </a:rPr>
              <a:t>UI/UX-Design, 5 </a:t>
            </a:r>
            <a:r>
              <a:rPr lang="en-US" sz="2000" err="1">
                <a:latin typeface="Arial"/>
                <a:cs typeface="Arial"/>
              </a:rPr>
              <a:t>sp</a:t>
            </a:r>
            <a:endParaRPr lang="en-US"/>
          </a:p>
          <a:p>
            <a:r>
              <a:rPr lang="en-US" sz="2000">
                <a:latin typeface="Arial"/>
                <a:cs typeface="Arial"/>
              </a:rPr>
              <a:t>Computer Vision, 5 </a:t>
            </a:r>
            <a:r>
              <a:rPr lang="en-US" sz="2000" err="1">
                <a:latin typeface="Arial"/>
                <a:cs typeface="Arial"/>
              </a:rPr>
              <a:t>sp</a:t>
            </a:r>
            <a:endParaRPr lang="en-US"/>
          </a:p>
          <a:p>
            <a:r>
              <a:rPr lang="en-US" sz="2000">
                <a:latin typeface="Arial"/>
                <a:cs typeface="Arial"/>
              </a:rPr>
              <a:t>Sensors and IOT, 5 </a:t>
            </a:r>
            <a:r>
              <a:rPr lang="en-US" sz="2000" err="1">
                <a:latin typeface="Arial"/>
                <a:cs typeface="Arial"/>
              </a:rPr>
              <a:t>sp</a:t>
            </a:r>
            <a:endParaRPr lang="en-US"/>
          </a:p>
          <a:p>
            <a:r>
              <a:rPr lang="en-US" sz="2000">
                <a:latin typeface="Arial"/>
                <a:cs typeface="Arial"/>
              </a:rPr>
              <a:t>Digital Twins, 5 </a:t>
            </a:r>
            <a:r>
              <a:rPr lang="en-US" sz="2000" err="1">
                <a:latin typeface="Arial"/>
                <a:cs typeface="Arial"/>
              </a:rPr>
              <a:t>sp</a:t>
            </a:r>
            <a:endParaRPr lang="en-US"/>
          </a:p>
          <a:p>
            <a:r>
              <a:rPr lang="en-US" sz="2000">
                <a:latin typeface="Arial"/>
                <a:cs typeface="Arial"/>
              </a:rPr>
              <a:t>Embodied Artificial Intelligence, 5 </a:t>
            </a:r>
            <a:r>
              <a:rPr lang="en-US" sz="2000" err="1">
                <a:latin typeface="Arial"/>
                <a:cs typeface="Arial"/>
              </a:rPr>
              <a:t>sp</a:t>
            </a:r>
            <a:endParaRPr lang="en-US"/>
          </a:p>
        </p:txBody>
      </p:sp>
      <p:sp>
        <p:nvSpPr>
          <p:cNvPr id="3" name="Title 2">
            <a:extLst>
              <a:ext uri="{FF2B5EF4-FFF2-40B4-BE49-F238E27FC236}">
                <a16:creationId xmlns:a16="http://schemas.microsoft.com/office/drawing/2014/main" id="{2E8A036D-3C6D-395E-0172-DD11552940F2}"/>
              </a:ext>
            </a:extLst>
          </p:cNvPr>
          <p:cNvSpPr>
            <a:spLocks noGrp="1"/>
          </p:cNvSpPr>
          <p:nvPr>
            <p:ph type="title"/>
          </p:nvPr>
        </p:nvSpPr>
        <p:spPr/>
        <p:txBody>
          <a:bodyPr>
            <a:normAutofit/>
          </a:bodyPr>
          <a:lstStyle/>
          <a:p>
            <a:r>
              <a:rPr lang="en-US">
                <a:latin typeface="Arial"/>
                <a:cs typeface="Arial"/>
              </a:rPr>
              <a:t>Tracks 30 </a:t>
            </a:r>
            <a:r>
              <a:rPr lang="en-US" err="1">
                <a:latin typeface="Arial"/>
                <a:cs typeface="Arial"/>
              </a:rPr>
              <a:t>sp</a:t>
            </a:r>
            <a:r>
              <a:rPr lang="en-US">
                <a:latin typeface="Arial"/>
                <a:cs typeface="Arial"/>
              </a:rPr>
              <a:t> </a:t>
            </a:r>
            <a:br>
              <a:rPr lang="en-US"/>
            </a:br>
            <a:r>
              <a:rPr lang="sv-FI" sz="2000" b="0">
                <a:latin typeface="Arial"/>
                <a:cs typeface="Arial"/>
              </a:rPr>
              <a:t>(20 </a:t>
            </a:r>
            <a:r>
              <a:rPr lang="sv-FI" sz="2000" b="0" err="1">
                <a:latin typeface="Arial"/>
                <a:cs typeface="Arial"/>
              </a:rPr>
              <a:t>cr</a:t>
            </a:r>
            <a:r>
              <a:rPr lang="sv-FI" sz="2000" b="0">
                <a:latin typeface="Arial"/>
                <a:cs typeface="Arial"/>
              </a:rPr>
              <a:t> </a:t>
            </a:r>
            <a:r>
              <a:rPr lang="sv-FI" sz="2000" b="0" err="1">
                <a:latin typeface="Arial"/>
                <a:cs typeface="Arial"/>
              </a:rPr>
              <a:t>during</a:t>
            </a:r>
            <a:r>
              <a:rPr lang="sv-FI" sz="2000" b="0">
                <a:latin typeface="Arial"/>
                <a:cs typeface="Arial"/>
              </a:rPr>
              <a:t> the </a:t>
            </a:r>
            <a:r>
              <a:rPr lang="sv-FI" sz="2000" b="0" err="1">
                <a:latin typeface="Arial"/>
                <a:cs typeface="Arial"/>
              </a:rPr>
              <a:t>third</a:t>
            </a:r>
            <a:r>
              <a:rPr lang="sv-FI" sz="2000" b="0">
                <a:latin typeface="Arial"/>
                <a:cs typeface="Arial"/>
              </a:rPr>
              <a:t> </a:t>
            </a:r>
            <a:r>
              <a:rPr lang="sv-FI" sz="2000" b="0" err="1">
                <a:latin typeface="Arial"/>
                <a:cs typeface="Arial"/>
              </a:rPr>
              <a:t>year</a:t>
            </a:r>
            <a:r>
              <a:rPr lang="sv-FI" sz="2000" b="0">
                <a:latin typeface="Arial"/>
                <a:cs typeface="Arial"/>
              </a:rPr>
              <a:t> and 10 </a:t>
            </a:r>
            <a:r>
              <a:rPr lang="sv-FI" sz="2000" b="0" err="1">
                <a:latin typeface="Arial"/>
                <a:cs typeface="Arial"/>
              </a:rPr>
              <a:t>cr</a:t>
            </a:r>
            <a:r>
              <a:rPr lang="sv-FI" sz="2000" b="0">
                <a:latin typeface="Arial"/>
                <a:cs typeface="Arial"/>
              </a:rPr>
              <a:t> </a:t>
            </a:r>
            <a:r>
              <a:rPr lang="sv-FI" sz="2000" b="0" err="1">
                <a:latin typeface="Arial"/>
                <a:cs typeface="Arial"/>
              </a:rPr>
              <a:t>during</a:t>
            </a:r>
            <a:r>
              <a:rPr lang="sv-FI" sz="2000" b="0">
                <a:latin typeface="Arial"/>
                <a:cs typeface="Arial"/>
              </a:rPr>
              <a:t> the </a:t>
            </a:r>
            <a:r>
              <a:rPr lang="sv-FI" sz="2000" b="0" err="1">
                <a:latin typeface="Arial"/>
                <a:cs typeface="Arial"/>
              </a:rPr>
              <a:t>fourth</a:t>
            </a:r>
            <a:r>
              <a:rPr lang="sv-FI" sz="2000" b="0">
                <a:latin typeface="Arial"/>
                <a:cs typeface="Arial"/>
              </a:rPr>
              <a:t> </a:t>
            </a:r>
            <a:r>
              <a:rPr lang="sv-FI" sz="2000" b="0" err="1">
                <a:latin typeface="Arial"/>
                <a:cs typeface="Arial"/>
              </a:rPr>
              <a:t>autumn</a:t>
            </a:r>
            <a:r>
              <a:rPr lang="sv-FI" sz="2000" b="0">
                <a:latin typeface="Arial"/>
                <a:cs typeface="Arial"/>
              </a:rPr>
              <a:t> </a:t>
            </a:r>
            <a:r>
              <a:rPr lang="sv-FI" sz="2000" b="0" err="1">
                <a:latin typeface="Arial"/>
                <a:cs typeface="Arial"/>
              </a:rPr>
              <a:t>termn</a:t>
            </a:r>
            <a:r>
              <a:rPr lang="sv-FI" sz="2000" b="0">
                <a:latin typeface="Arial"/>
                <a:cs typeface="Arial"/>
              </a:rPr>
              <a:t>)</a:t>
            </a:r>
            <a:endParaRPr lang="en-US"/>
          </a:p>
        </p:txBody>
      </p:sp>
      <p:sp>
        <p:nvSpPr>
          <p:cNvPr id="5" name="TextBox 4">
            <a:extLst>
              <a:ext uri="{FF2B5EF4-FFF2-40B4-BE49-F238E27FC236}">
                <a16:creationId xmlns:a16="http://schemas.microsoft.com/office/drawing/2014/main" id="{E19DF337-5B4D-2B41-715B-5228438A4318}"/>
              </a:ext>
            </a:extLst>
          </p:cNvPr>
          <p:cNvSpPr txBox="1"/>
          <p:nvPr/>
        </p:nvSpPr>
        <p:spPr>
          <a:xfrm>
            <a:off x="1557999" y="5929923"/>
            <a:ext cx="102186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hlinkClick r:id="rId2"/>
              </a:rPr>
              <a:t>https://start.arcada.fi/en/programmes/information-technology/study-plan-2025</a:t>
            </a:r>
            <a:endParaRPr lang="en-US">
              <a:cs typeface="Arial"/>
            </a:endParaRPr>
          </a:p>
          <a:p>
            <a:r>
              <a:rPr lang="en-US">
                <a:cs typeface="Arial"/>
                <a:hlinkClick r:id="rId3"/>
              </a:rPr>
              <a:t>https://start.arcada.fi/en/programmes/information-technology/structure-of-studies-2025</a:t>
            </a:r>
            <a:endParaRPr lang="en-US">
              <a:cs typeface="Arial"/>
            </a:endParaRPr>
          </a:p>
          <a:p>
            <a:endParaRPr lang="en-US">
              <a:cs typeface="Arial"/>
            </a:endParaRPr>
          </a:p>
        </p:txBody>
      </p:sp>
    </p:spTree>
    <p:extLst>
      <p:ext uri="{BB962C8B-B14F-4D97-AF65-F5344CB8AC3E}">
        <p14:creationId xmlns:p14="http://schemas.microsoft.com/office/powerpoint/2010/main" val="375986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BF0AEE-8A88-84A3-8684-BD77ABA51800}"/>
              </a:ext>
            </a:extLst>
          </p:cNvPr>
          <p:cNvSpPr>
            <a:spLocks noGrp="1"/>
          </p:cNvSpPr>
          <p:nvPr>
            <p:ph sz="half" idx="1"/>
          </p:nvPr>
        </p:nvSpPr>
        <p:spPr/>
        <p:txBody>
          <a:bodyPr vert="horz" lIns="91440" tIns="45720" rIns="91440" bIns="45720" rtlCol="0" anchor="t">
            <a:normAutofit/>
          </a:bodyPr>
          <a:lstStyle/>
          <a:p>
            <a:r>
              <a:rPr lang="en-US" sz="2000">
                <a:latin typeface="Arial"/>
                <a:cs typeface="Arial"/>
              </a:rPr>
              <a:t>Application to track studies takes place in April during the second year.</a:t>
            </a:r>
          </a:p>
          <a:p>
            <a:endParaRPr lang="en-US" sz="2000">
              <a:latin typeface="Arial"/>
              <a:cs typeface="Arial"/>
            </a:endParaRPr>
          </a:p>
          <a:p>
            <a:r>
              <a:rPr lang="en-US" sz="2000">
                <a:latin typeface="Arial"/>
                <a:cs typeface="Arial"/>
              </a:rPr>
              <a:t>Each track has 40 places.</a:t>
            </a:r>
          </a:p>
          <a:p>
            <a:endParaRPr lang="en-US" sz="2000">
              <a:latin typeface="Arial"/>
              <a:cs typeface="Arial"/>
            </a:endParaRPr>
          </a:p>
          <a:p>
            <a:r>
              <a:rPr lang="en-US" sz="2000">
                <a:latin typeface="Arial"/>
                <a:cs typeface="Arial"/>
              </a:rPr>
              <a:t>Admission to a track is based on your grade point average.</a:t>
            </a:r>
          </a:p>
          <a:p>
            <a:endParaRPr lang="en-US" sz="2000">
              <a:latin typeface="Arial"/>
              <a:cs typeface="Arial"/>
            </a:endParaRPr>
          </a:p>
          <a:p>
            <a:r>
              <a:rPr lang="en-US" sz="2000">
                <a:latin typeface="Arial"/>
                <a:cs typeface="Arial"/>
              </a:rPr>
              <a:t>After admission, you may only complete study units within the track you have been accepted to.</a:t>
            </a:r>
            <a:endParaRPr lang="en-US" sz="2400">
              <a:latin typeface="Arial"/>
              <a:cs typeface="Arial"/>
            </a:endParaRPr>
          </a:p>
        </p:txBody>
      </p:sp>
      <p:sp>
        <p:nvSpPr>
          <p:cNvPr id="3" name="Content Placeholder 2">
            <a:extLst>
              <a:ext uri="{FF2B5EF4-FFF2-40B4-BE49-F238E27FC236}">
                <a16:creationId xmlns:a16="http://schemas.microsoft.com/office/drawing/2014/main" id="{93698BE5-19CE-AE7B-E940-A11B78AA68EF}"/>
              </a:ext>
            </a:extLst>
          </p:cNvPr>
          <p:cNvSpPr>
            <a:spLocks noGrp="1"/>
          </p:cNvSpPr>
          <p:nvPr>
            <p:ph sz="half" idx="2"/>
          </p:nvPr>
        </p:nvSpPr>
        <p:spPr/>
        <p:txBody>
          <a:bodyPr vert="horz" lIns="91440" tIns="45720" rIns="91440" bIns="45720" rtlCol="0" anchor="t">
            <a:normAutofit/>
          </a:bodyPr>
          <a:lstStyle/>
          <a:p>
            <a:r>
              <a:rPr lang="en-US" sz="2000">
                <a:latin typeface="Arial"/>
                <a:cs typeface="Arial"/>
              </a:rPr>
              <a:t>To be able to begin your track studies, the student is expected to have followed the study plan during the first two academic years.</a:t>
            </a:r>
          </a:p>
          <a:p>
            <a:endParaRPr lang="en-US" sz="2000">
              <a:latin typeface="Arial"/>
              <a:cs typeface="Arial"/>
            </a:endParaRPr>
          </a:p>
          <a:p>
            <a:r>
              <a:rPr lang="en-US" sz="2000">
                <a:latin typeface="Arial"/>
                <a:cs typeface="Arial"/>
              </a:rPr>
              <a:t>Information about the application process and a link to the application form will be sent by email during period 3.</a:t>
            </a:r>
            <a:endParaRPr lang="en-US" sz="2000"/>
          </a:p>
        </p:txBody>
      </p:sp>
      <p:sp>
        <p:nvSpPr>
          <p:cNvPr id="4" name="Title 3">
            <a:extLst>
              <a:ext uri="{FF2B5EF4-FFF2-40B4-BE49-F238E27FC236}">
                <a16:creationId xmlns:a16="http://schemas.microsoft.com/office/drawing/2014/main" id="{4F7EBDF9-3599-C6AB-00DC-D752CAF82A26}"/>
              </a:ext>
            </a:extLst>
          </p:cNvPr>
          <p:cNvSpPr>
            <a:spLocks noGrp="1"/>
          </p:cNvSpPr>
          <p:nvPr>
            <p:ph type="title"/>
          </p:nvPr>
        </p:nvSpPr>
        <p:spPr/>
        <p:txBody>
          <a:bodyPr>
            <a:normAutofit/>
          </a:bodyPr>
          <a:lstStyle/>
          <a:p>
            <a:r>
              <a:rPr lang="en-US">
                <a:latin typeface="Arial"/>
                <a:cs typeface="Arial"/>
              </a:rPr>
              <a:t>Application and selection for track studies</a:t>
            </a:r>
            <a:endParaRPr lang="en-US"/>
          </a:p>
        </p:txBody>
      </p:sp>
    </p:spTree>
    <p:extLst>
      <p:ext uri="{BB962C8B-B14F-4D97-AF65-F5344CB8AC3E}">
        <p14:creationId xmlns:p14="http://schemas.microsoft.com/office/powerpoint/2010/main" val="22238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4AF7D4-124E-401F-BB88-50AFCEB1DCCA}"/>
              </a:ext>
            </a:extLst>
          </p:cNvPr>
          <p:cNvSpPr>
            <a:spLocks noGrp="1"/>
          </p:cNvSpPr>
          <p:nvPr>
            <p:ph sz="half" idx="1"/>
          </p:nvPr>
        </p:nvSpPr>
        <p:spPr>
          <a:xfrm>
            <a:off x="838200" y="2050812"/>
            <a:ext cx="5261809" cy="4662153"/>
          </a:xfrm>
        </p:spPr>
        <p:txBody>
          <a:bodyPr vert="horz" lIns="91440" tIns="45720" rIns="91440" bIns="45720" rtlCol="0" anchor="t">
            <a:normAutofit/>
          </a:bodyPr>
          <a:lstStyle/>
          <a:p>
            <a:r>
              <a:rPr lang="sv-FI">
                <a:latin typeface="Arial"/>
                <a:cs typeface="Arial"/>
                <a:hlinkClick r:id="rId3"/>
              </a:rPr>
              <a:t>https://start.arcada.fi/en/my-studies/exchange-studies-and-practical-training-abroad/exchange-studies</a:t>
            </a:r>
            <a:endParaRPr lang="sv-FI">
              <a:latin typeface="Arial"/>
              <a:cs typeface="Arial"/>
            </a:endParaRPr>
          </a:p>
          <a:p>
            <a:endParaRPr lang="sv-FI">
              <a:latin typeface="Arial"/>
              <a:cs typeface="Arial"/>
            </a:endParaRPr>
          </a:p>
          <a:p>
            <a:r>
              <a:rPr lang="sv-FI" err="1">
                <a:latin typeface="Arial"/>
                <a:cs typeface="Arial"/>
                <a:hlinkClick r:id="rId4"/>
              </a:rPr>
              <a:t>Where</a:t>
            </a:r>
            <a:r>
              <a:rPr lang="sv-FI">
                <a:latin typeface="Arial"/>
                <a:cs typeface="Arial"/>
                <a:hlinkClick r:id="rId4"/>
              </a:rPr>
              <a:t> </a:t>
            </a:r>
            <a:r>
              <a:rPr lang="sv-FI" err="1">
                <a:latin typeface="Arial"/>
                <a:cs typeface="Arial"/>
                <a:hlinkClick r:id="rId4"/>
              </a:rPr>
              <a:t>can</a:t>
            </a:r>
            <a:r>
              <a:rPr lang="sv-FI">
                <a:latin typeface="Arial"/>
                <a:cs typeface="Arial"/>
                <a:hlinkClick r:id="rId4"/>
              </a:rPr>
              <a:t> I </a:t>
            </a:r>
            <a:r>
              <a:rPr lang="sv-FI" err="1">
                <a:latin typeface="Arial"/>
                <a:cs typeface="Arial"/>
                <a:hlinkClick r:id="rId4"/>
              </a:rPr>
              <a:t>study</a:t>
            </a:r>
            <a:r>
              <a:rPr lang="sv-FI">
                <a:latin typeface="Arial"/>
                <a:cs typeface="Arial"/>
                <a:hlinkClick r:id="rId4"/>
              </a:rPr>
              <a:t>?</a:t>
            </a:r>
            <a:endParaRPr lang="sv-FI">
              <a:latin typeface="Arial"/>
              <a:cs typeface="Arial"/>
            </a:endParaRPr>
          </a:p>
          <a:p>
            <a:endParaRPr lang="sv-FI">
              <a:latin typeface="Arial"/>
              <a:cs typeface="Arial"/>
              <a:hlinkClick r:id="rId5"/>
            </a:endParaRPr>
          </a:p>
          <a:p>
            <a:endParaRPr lang="sv-FI"/>
          </a:p>
        </p:txBody>
      </p:sp>
      <p:sp>
        <p:nvSpPr>
          <p:cNvPr id="3" name="Title 2">
            <a:extLst>
              <a:ext uri="{FF2B5EF4-FFF2-40B4-BE49-F238E27FC236}">
                <a16:creationId xmlns:a16="http://schemas.microsoft.com/office/drawing/2014/main" id="{42C610FE-A16E-4AAD-8CFD-B1A46FEAFB11}"/>
              </a:ext>
            </a:extLst>
          </p:cNvPr>
          <p:cNvSpPr>
            <a:spLocks noGrp="1"/>
          </p:cNvSpPr>
          <p:nvPr>
            <p:ph type="title"/>
          </p:nvPr>
        </p:nvSpPr>
        <p:spPr/>
        <p:txBody>
          <a:bodyPr>
            <a:normAutofit/>
          </a:bodyPr>
          <a:lstStyle/>
          <a:p>
            <a:r>
              <a:rPr lang="sv-FI" sz="4000"/>
              <a:t>Exchange studies</a:t>
            </a:r>
          </a:p>
        </p:txBody>
      </p:sp>
    </p:spTree>
    <p:extLst>
      <p:ext uri="{BB962C8B-B14F-4D97-AF65-F5344CB8AC3E}">
        <p14:creationId xmlns:p14="http://schemas.microsoft.com/office/powerpoint/2010/main" val="15994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7DDF4-DC30-490E-BFEF-C569D5C0FCB0}"/>
              </a:ext>
            </a:extLst>
          </p:cNvPr>
          <p:cNvSpPr>
            <a:spLocks noGrp="1"/>
          </p:cNvSpPr>
          <p:nvPr>
            <p:ph sz="half" idx="1"/>
          </p:nvPr>
        </p:nvSpPr>
        <p:spPr/>
        <p:txBody>
          <a:bodyPr vert="horz" lIns="91440" tIns="45720" rIns="91440" bIns="45720" rtlCol="0" anchor="t">
            <a:normAutofit fontScale="77500" lnSpcReduction="20000"/>
          </a:bodyPr>
          <a:lstStyle/>
          <a:p>
            <a:pPr>
              <a:lnSpc>
                <a:spcPct val="150000"/>
              </a:lnSpc>
            </a:pPr>
            <a:r>
              <a:rPr lang="en-US">
                <a:latin typeface="Arial"/>
                <a:cs typeface="Arial"/>
              </a:rPr>
              <a:t>Recommended time for exchange: the spring term of the second year  </a:t>
            </a:r>
          </a:p>
          <a:p>
            <a:pPr>
              <a:lnSpc>
                <a:spcPct val="150000"/>
              </a:lnSpc>
            </a:pPr>
            <a:r>
              <a:rPr lang="en-US">
                <a:latin typeface="Arial"/>
                <a:cs typeface="Arial"/>
              </a:rPr>
              <a:t>Application period: September to early October for exchange in spring 2027  </a:t>
            </a:r>
          </a:p>
          <a:p>
            <a:pPr>
              <a:lnSpc>
                <a:spcPct val="150000"/>
              </a:lnSpc>
            </a:pPr>
            <a:r>
              <a:rPr lang="en-US">
                <a:latin typeface="Arial"/>
                <a:cs typeface="Arial"/>
              </a:rPr>
              <a:t>Try to find equivalents for the subject courses you will miss  </a:t>
            </a:r>
          </a:p>
          <a:p>
            <a:pPr>
              <a:lnSpc>
                <a:spcPct val="150000"/>
              </a:lnSpc>
            </a:pPr>
            <a:r>
              <a:rPr lang="en-US">
                <a:latin typeface="Arial"/>
                <a:cs typeface="Arial"/>
              </a:rPr>
              <a:t>The remaining credits will count as development studies</a:t>
            </a:r>
            <a:endParaRPr lang="sv-FI">
              <a:latin typeface="Arial"/>
              <a:cs typeface="Arial"/>
            </a:endParaRPr>
          </a:p>
        </p:txBody>
      </p:sp>
      <p:sp>
        <p:nvSpPr>
          <p:cNvPr id="2" name="Title 1">
            <a:extLst>
              <a:ext uri="{FF2B5EF4-FFF2-40B4-BE49-F238E27FC236}">
                <a16:creationId xmlns:a16="http://schemas.microsoft.com/office/drawing/2014/main" id="{F45055C1-8CD5-48A8-99C3-169417C123A9}"/>
              </a:ext>
            </a:extLst>
          </p:cNvPr>
          <p:cNvSpPr>
            <a:spLocks noGrp="1"/>
          </p:cNvSpPr>
          <p:nvPr>
            <p:ph type="title"/>
          </p:nvPr>
        </p:nvSpPr>
        <p:spPr/>
        <p:txBody>
          <a:bodyPr/>
          <a:lstStyle/>
          <a:p>
            <a:r>
              <a:rPr lang="sv-FI" sz="3600" err="1"/>
              <a:t>When</a:t>
            </a:r>
            <a:r>
              <a:rPr lang="sv-FI" sz="3600"/>
              <a:t> </a:t>
            </a:r>
            <a:r>
              <a:rPr lang="sv-FI" sz="3600" err="1"/>
              <a:t>can</a:t>
            </a:r>
            <a:r>
              <a:rPr lang="sv-FI" sz="3600"/>
              <a:t> I go?</a:t>
            </a:r>
            <a:endParaRPr lang="sv-FI"/>
          </a:p>
        </p:txBody>
      </p:sp>
    </p:spTree>
    <p:extLst>
      <p:ext uri="{BB962C8B-B14F-4D97-AF65-F5344CB8AC3E}">
        <p14:creationId xmlns:p14="http://schemas.microsoft.com/office/powerpoint/2010/main" val="2478391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CF9B952-8325-4EC9-8E03-3F9F7CB181E8}"/>
              </a:ext>
            </a:extLst>
          </p:cNvPr>
          <p:cNvSpPr>
            <a:spLocks noGrp="1"/>
          </p:cNvSpPr>
          <p:nvPr>
            <p:ph sz="half" idx="1"/>
          </p:nvPr>
        </p:nvSpPr>
        <p:spPr>
          <a:xfrm>
            <a:off x="838200" y="2012204"/>
            <a:ext cx="5836920" cy="4476741"/>
          </a:xfrm>
        </p:spPr>
        <p:txBody>
          <a:bodyPr>
            <a:normAutofit/>
          </a:bodyPr>
          <a:lstStyle/>
          <a:p>
            <a:pPr>
              <a:lnSpc>
                <a:spcPct val="150000"/>
              </a:lnSpc>
            </a:pPr>
            <a:r>
              <a:rPr lang="en-US" sz="2000"/>
              <a:t>Completion of one year of studies is required</a:t>
            </a:r>
          </a:p>
          <a:p>
            <a:pPr>
              <a:lnSpc>
                <a:spcPct val="150000"/>
              </a:lnSpc>
            </a:pPr>
            <a:r>
              <a:rPr lang="en-US" sz="2000"/>
              <a:t>Your studies should have progressed at a normal pace</a:t>
            </a:r>
          </a:p>
          <a:p>
            <a:pPr>
              <a:lnSpc>
                <a:spcPct val="150000"/>
              </a:lnSpc>
            </a:pPr>
            <a:r>
              <a:rPr lang="en-US" sz="2000"/>
              <a:t>The exchange period should follow the recommended timing</a:t>
            </a:r>
          </a:p>
          <a:p>
            <a:pPr>
              <a:lnSpc>
                <a:spcPct val="150000"/>
              </a:lnSpc>
            </a:pPr>
            <a:r>
              <a:rPr lang="en-US" sz="2000"/>
              <a:t>The exchange must not extend your total study time</a:t>
            </a:r>
          </a:p>
          <a:p>
            <a:pPr>
              <a:lnSpc>
                <a:spcPct val="150000"/>
              </a:lnSpc>
            </a:pPr>
            <a:r>
              <a:rPr lang="en-US" sz="2000"/>
              <a:t>Sufficient language skills are required</a:t>
            </a:r>
            <a:endParaRPr lang="sv-FI" sz="2000"/>
          </a:p>
        </p:txBody>
      </p:sp>
      <p:sp>
        <p:nvSpPr>
          <p:cNvPr id="6" name="Title 5">
            <a:extLst>
              <a:ext uri="{FF2B5EF4-FFF2-40B4-BE49-F238E27FC236}">
                <a16:creationId xmlns:a16="http://schemas.microsoft.com/office/drawing/2014/main" id="{BB2F06CA-2C23-4B5A-A0B6-FD9E9DEA4FD0}"/>
              </a:ext>
            </a:extLst>
          </p:cNvPr>
          <p:cNvSpPr>
            <a:spLocks noGrp="1"/>
          </p:cNvSpPr>
          <p:nvPr>
            <p:ph type="title"/>
          </p:nvPr>
        </p:nvSpPr>
        <p:spPr/>
        <p:txBody>
          <a:bodyPr/>
          <a:lstStyle/>
          <a:p>
            <a:r>
              <a:rPr lang="sv-FI" err="1"/>
              <a:t>Who</a:t>
            </a:r>
            <a:r>
              <a:rPr lang="sv-FI"/>
              <a:t> </a:t>
            </a:r>
            <a:r>
              <a:rPr lang="sv-FI" err="1"/>
              <a:t>can</a:t>
            </a:r>
            <a:r>
              <a:rPr lang="sv-FI"/>
              <a:t> </a:t>
            </a:r>
            <a:r>
              <a:rPr lang="sv-FI" err="1"/>
              <a:t>apply</a:t>
            </a:r>
            <a:r>
              <a:rPr lang="sv-FI"/>
              <a:t>?</a:t>
            </a:r>
          </a:p>
        </p:txBody>
      </p:sp>
    </p:spTree>
    <p:extLst>
      <p:ext uri="{BB962C8B-B14F-4D97-AF65-F5344CB8AC3E}">
        <p14:creationId xmlns:p14="http://schemas.microsoft.com/office/powerpoint/2010/main" val="70928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93B28C-AEE9-49BA-88BC-1251C85DE385}"/>
              </a:ext>
            </a:extLst>
          </p:cNvPr>
          <p:cNvSpPr>
            <a:spLocks noGrp="1"/>
          </p:cNvSpPr>
          <p:nvPr>
            <p:ph sz="half" idx="1"/>
          </p:nvPr>
        </p:nvSpPr>
        <p:spPr>
          <a:xfrm>
            <a:off x="838200" y="2012204"/>
            <a:ext cx="10907805" cy="4476741"/>
          </a:xfrm>
        </p:spPr>
        <p:txBody>
          <a:bodyPr vert="horz" lIns="91440" tIns="45720" rIns="91440" bIns="45720" rtlCol="0" anchor="t">
            <a:normAutofit/>
          </a:bodyPr>
          <a:lstStyle/>
          <a:p>
            <a:r>
              <a:rPr lang="sv-FI" sz="2400">
                <a:hlinkClick r:id="rId3"/>
              </a:rPr>
              <a:t>https://start.arcada.fi/en/my-studies/exchange-studies-and-practical-training-abroad/exchange-studies/how-do-i-apply</a:t>
            </a:r>
            <a:endParaRPr lang="sv-FI" sz="2400"/>
          </a:p>
          <a:p>
            <a:pPr marL="0" indent="0">
              <a:buNone/>
            </a:pPr>
            <a:endParaRPr lang="sv-FI" sz="2400"/>
          </a:p>
          <a:p>
            <a:r>
              <a:rPr lang="sv-FI" sz="2400">
                <a:latin typeface="Arial"/>
                <a:cs typeface="Arial"/>
                <a:hlinkClick r:id="rId4"/>
              </a:rPr>
              <a:t>international@arcada.fi</a:t>
            </a:r>
            <a:endParaRPr lang="sv-FI" sz="2400">
              <a:latin typeface="Arial"/>
              <a:cs typeface="Arial"/>
            </a:endParaRPr>
          </a:p>
          <a:p>
            <a:endParaRPr lang="sv-FI" sz="2400"/>
          </a:p>
          <a:p>
            <a:r>
              <a:rPr lang="en-US" sz="2400">
                <a:latin typeface="Arial"/>
                <a:cs typeface="Arial"/>
              </a:rPr>
              <a:t>Contact your study counsellor and discuss your study plan and choice of courses for the exchange</a:t>
            </a:r>
          </a:p>
          <a:p>
            <a:endParaRPr lang="en-US" sz="2400">
              <a:latin typeface="Arial"/>
              <a:cs typeface="Arial"/>
            </a:endParaRPr>
          </a:p>
          <a:p>
            <a:r>
              <a:rPr lang="en-US" sz="2400">
                <a:latin typeface="Arial"/>
                <a:cs typeface="Arial"/>
              </a:rPr>
              <a:t>The Degree </a:t>
            </a:r>
            <a:r>
              <a:rPr lang="en-US" sz="2400" err="1">
                <a:latin typeface="Arial"/>
                <a:cs typeface="Arial"/>
              </a:rPr>
              <a:t>Programme</a:t>
            </a:r>
            <a:r>
              <a:rPr lang="en-US" sz="2400">
                <a:latin typeface="Arial"/>
                <a:cs typeface="Arial"/>
              </a:rPr>
              <a:t> Director will sign your plan</a:t>
            </a:r>
            <a:endParaRPr lang="sv-FI" sz="2400">
              <a:latin typeface="Arial"/>
              <a:cs typeface="Arial"/>
            </a:endParaRPr>
          </a:p>
          <a:p>
            <a:endParaRPr lang="sv-FI"/>
          </a:p>
        </p:txBody>
      </p:sp>
      <p:sp>
        <p:nvSpPr>
          <p:cNvPr id="3" name="Title 2">
            <a:extLst>
              <a:ext uri="{FF2B5EF4-FFF2-40B4-BE49-F238E27FC236}">
                <a16:creationId xmlns:a16="http://schemas.microsoft.com/office/drawing/2014/main" id="{86DDDCB2-9429-4C9A-8291-5436E229707F}"/>
              </a:ext>
            </a:extLst>
          </p:cNvPr>
          <p:cNvSpPr>
            <a:spLocks noGrp="1"/>
          </p:cNvSpPr>
          <p:nvPr>
            <p:ph type="title"/>
          </p:nvPr>
        </p:nvSpPr>
        <p:spPr/>
        <p:txBody>
          <a:bodyPr/>
          <a:lstStyle/>
          <a:p>
            <a:r>
              <a:rPr lang="sv-FI" err="1"/>
              <a:t>How</a:t>
            </a:r>
            <a:r>
              <a:rPr lang="sv-FI"/>
              <a:t> do I </a:t>
            </a:r>
            <a:r>
              <a:rPr lang="sv-FI" err="1"/>
              <a:t>apply</a:t>
            </a:r>
            <a:r>
              <a:rPr lang="sv-FI"/>
              <a:t>?</a:t>
            </a:r>
          </a:p>
        </p:txBody>
      </p:sp>
    </p:spTree>
    <p:extLst>
      <p:ext uri="{BB962C8B-B14F-4D97-AF65-F5344CB8AC3E}">
        <p14:creationId xmlns:p14="http://schemas.microsoft.com/office/powerpoint/2010/main" val="420787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1577-9FC0-4168-8D76-D724A7E0AEE2}"/>
              </a:ext>
            </a:extLst>
          </p:cNvPr>
          <p:cNvSpPr>
            <a:spLocks noGrp="1"/>
          </p:cNvSpPr>
          <p:nvPr>
            <p:ph type="ctrTitle"/>
          </p:nvPr>
        </p:nvSpPr>
        <p:spPr>
          <a:xfrm>
            <a:off x="1524000" y="1317072"/>
            <a:ext cx="9144000" cy="1954634"/>
          </a:xfrm>
        </p:spPr>
        <p:txBody>
          <a:bodyPr>
            <a:normAutofit fontScale="90000"/>
          </a:bodyPr>
          <a:lstStyle/>
          <a:p>
            <a:pPr algn="ctr"/>
            <a:br>
              <a:rPr lang="sv-FI">
                <a:latin typeface="Arial"/>
                <a:cs typeface="Arial"/>
              </a:rPr>
            </a:br>
            <a:r>
              <a:rPr lang="sv-FI" sz="4400">
                <a:latin typeface="Arial"/>
                <a:cs typeface="Arial"/>
              </a:rPr>
              <a:t>Development studies, </a:t>
            </a:r>
            <a:br>
              <a:rPr lang="sv-FI" sz="4400">
                <a:latin typeface="Arial"/>
                <a:cs typeface="Arial"/>
              </a:rPr>
            </a:br>
            <a:r>
              <a:rPr lang="sv-FI" sz="4400">
                <a:latin typeface="Arial"/>
                <a:cs typeface="Arial"/>
              </a:rPr>
              <a:t>practical training </a:t>
            </a:r>
            <a:br>
              <a:rPr lang="sv-FI" sz="4400">
                <a:latin typeface="Arial"/>
                <a:cs typeface="Arial"/>
              </a:rPr>
            </a:br>
            <a:r>
              <a:rPr lang="sv-FI" sz="4400">
                <a:latin typeface="Arial"/>
                <a:cs typeface="Arial"/>
              </a:rPr>
              <a:t>and </a:t>
            </a:r>
            <a:r>
              <a:rPr lang="sv-FI" sz="4400" err="1">
                <a:latin typeface="Arial"/>
                <a:cs typeface="Arial"/>
              </a:rPr>
              <a:t>exchange</a:t>
            </a:r>
            <a:r>
              <a:rPr lang="sv-FI" sz="4400">
                <a:latin typeface="Arial"/>
                <a:cs typeface="Arial"/>
              </a:rPr>
              <a:t> studies</a:t>
            </a:r>
            <a:br>
              <a:rPr lang="sv-FI"/>
            </a:br>
            <a:br>
              <a:rPr lang="sv-FI"/>
            </a:br>
            <a:r>
              <a:rPr lang="sv-FI" sz="2000">
                <a:latin typeface="Arial"/>
                <a:cs typeface="Arial"/>
              </a:rPr>
              <a:t>Information session for </a:t>
            </a:r>
            <a:r>
              <a:rPr lang="sv-FI" sz="2000" err="1">
                <a:latin typeface="Arial"/>
                <a:cs typeface="Arial"/>
              </a:rPr>
              <a:t>first</a:t>
            </a:r>
            <a:r>
              <a:rPr lang="sv-FI" sz="2000">
                <a:latin typeface="Arial"/>
                <a:cs typeface="Arial"/>
              </a:rPr>
              <a:t> </a:t>
            </a:r>
            <a:r>
              <a:rPr lang="sv-FI" sz="2000" err="1">
                <a:latin typeface="Arial"/>
                <a:cs typeface="Arial"/>
              </a:rPr>
              <a:t>year</a:t>
            </a:r>
            <a:r>
              <a:rPr lang="sv-FI" sz="2000">
                <a:latin typeface="Arial"/>
                <a:cs typeface="Arial"/>
              </a:rPr>
              <a:t> students </a:t>
            </a:r>
            <a:r>
              <a:rPr lang="sv-FI" sz="2000" err="1">
                <a:latin typeface="Arial"/>
                <a:cs typeface="Arial"/>
              </a:rPr>
              <a:t>of</a:t>
            </a:r>
            <a:r>
              <a:rPr lang="sv-FI" sz="2000">
                <a:latin typeface="Arial"/>
                <a:cs typeface="Arial"/>
              </a:rPr>
              <a:t> Information </a:t>
            </a:r>
            <a:r>
              <a:rPr lang="sv-FI" sz="2000" err="1">
                <a:latin typeface="Arial"/>
                <a:cs typeface="Arial"/>
              </a:rPr>
              <a:t>Technology</a:t>
            </a:r>
            <a:r>
              <a:rPr lang="sv-FI" sz="2000">
                <a:latin typeface="Arial"/>
                <a:cs typeface="Arial"/>
              </a:rPr>
              <a:t> 12.5.2026</a:t>
            </a:r>
          </a:p>
        </p:txBody>
      </p:sp>
      <p:sp>
        <p:nvSpPr>
          <p:cNvPr id="3" name="Subtitle 2">
            <a:extLst>
              <a:ext uri="{FF2B5EF4-FFF2-40B4-BE49-F238E27FC236}">
                <a16:creationId xmlns:a16="http://schemas.microsoft.com/office/drawing/2014/main" id="{2A500EBA-B571-4D0B-9F8F-A363BCAC4EB8}"/>
              </a:ext>
            </a:extLst>
          </p:cNvPr>
          <p:cNvSpPr>
            <a:spLocks noGrp="1"/>
          </p:cNvSpPr>
          <p:nvPr>
            <p:ph type="subTitle" idx="1"/>
          </p:nvPr>
        </p:nvSpPr>
        <p:spPr>
          <a:xfrm>
            <a:off x="320844" y="4219662"/>
            <a:ext cx="11466256" cy="1088938"/>
          </a:xfrm>
        </p:spPr>
        <p:txBody>
          <a:bodyPr vert="horz" lIns="91440" tIns="45720" rIns="91440" bIns="45720" rtlCol="0" anchor="t">
            <a:normAutofit fontScale="92500"/>
          </a:bodyPr>
          <a:lstStyle/>
          <a:p>
            <a:r>
              <a:rPr lang="sv-FI" b="1">
                <a:latin typeface="Arial"/>
                <a:cs typeface="Arial"/>
              </a:rPr>
              <a:t>Fredrik Welander 	            Hanna Grönholm          Dennis Biström</a:t>
            </a:r>
          </a:p>
          <a:p>
            <a:r>
              <a:rPr lang="sv-FI">
                <a:latin typeface="Arial"/>
                <a:cs typeface="Arial"/>
              </a:rPr>
              <a:t>Degree Programme Director       Study Counsellor           Responsible for Practical Training</a:t>
            </a:r>
            <a:endParaRPr lang="sv-FI"/>
          </a:p>
        </p:txBody>
      </p:sp>
    </p:spTree>
    <p:extLst>
      <p:ext uri="{BB962C8B-B14F-4D97-AF65-F5344CB8AC3E}">
        <p14:creationId xmlns:p14="http://schemas.microsoft.com/office/powerpoint/2010/main" val="330265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8E3AFA-72EE-42DF-85B6-D3EF3DC6E8C8}"/>
              </a:ext>
            </a:extLst>
          </p:cNvPr>
          <p:cNvSpPr>
            <a:spLocks noGrp="1"/>
          </p:cNvSpPr>
          <p:nvPr>
            <p:ph sz="half" idx="1"/>
          </p:nvPr>
        </p:nvSpPr>
        <p:spPr>
          <a:xfrm>
            <a:off x="504014" y="2040785"/>
            <a:ext cx="6818681" cy="4659818"/>
          </a:xfrm>
        </p:spPr>
        <p:txBody>
          <a:bodyPr vert="horz" lIns="91440" tIns="45720" rIns="91440" bIns="45720" rtlCol="0" anchor="t">
            <a:normAutofit/>
          </a:bodyPr>
          <a:lstStyle/>
          <a:p>
            <a:pPr>
              <a:spcBef>
                <a:spcPts val="1800"/>
              </a:spcBef>
            </a:pPr>
            <a:r>
              <a:rPr lang="sv-FI" sz="2400">
                <a:latin typeface="Arial"/>
                <a:cs typeface="Arial"/>
              </a:rPr>
              <a:t>The purpose of the practical training</a:t>
            </a:r>
          </a:p>
          <a:p>
            <a:pPr>
              <a:spcBef>
                <a:spcPts val="1800"/>
              </a:spcBef>
            </a:pPr>
            <a:r>
              <a:rPr lang="sv-FI" sz="2400">
                <a:latin typeface="Arial"/>
                <a:cs typeface="Arial"/>
              </a:rPr>
              <a:t>Structure, size &amp; placement in curriculum</a:t>
            </a:r>
            <a:endParaRPr lang="sv-FI"/>
          </a:p>
          <a:p>
            <a:pPr>
              <a:spcBef>
                <a:spcPts val="1800"/>
              </a:spcBef>
            </a:pPr>
            <a:r>
              <a:rPr lang="sv-FI" sz="2400">
                <a:latin typeface="Arial"/>
                <a:cs typeface="Arial"/>
              </a:rPr>
              <a:t>What type of work can be approved </a:t>
            </a:r>
          </a:p>
          <a:p>
            <a:pPr>
              <a:spcBef>
                <a:spcPts val="1800"/>
              </a:spcBef>
            </a:pPr>
            <a:r>
              <a:rPr lang="sv-FI" sz="2400">
                <a:latin typeface="Arial"/>
                <a:cs typeface="Arial"/>
              </a:rPr>
              <a:t>Documents to turn in</a:t>
            </a:r>
          </a:p>
          <a:p>
            <a:pPr>
              <a:spcBef>
                <a:spcPts val="1800"/>
              </a:spcBef>
            </a:pPr>
            <a:r>
              <a:rPr lang="sv-FI" sz="2400">
                <a:latin typeface="Arial"/>
                <a:cs typeface="Arial"/>
              </a:rPr>
              <a:t>Contact person: Dennis Biström</a:t>
            </a:r>
          </a:p>
          <a:p>
            <a:pPr marL="0" indent="0">
              <a:buNone/>
            </a:pPr>
            <a:r>
              <a:rPr lang="sv-FI" b="1">
                <a:solidFill>
                  <a:schemeClr val="bg1"/>
                </a:solidFill>
                <a:latin typeface="Arial"/>
                <a:cs typeface="Arial"/>
              </a:rPr>
              <a:t>	 </a:t>
            </a:r>
          </a:p>
          <a:p>
            <a:pPr marL="0" indent="0">
              <a:buNone/>
            </a:pPr>
            <a:r>
              <a:rPr lang="sv-FI" sz="3200" b="1">
                <a:solidFill>
                  <a:schemeClr val="tx1"/>
                </a:solidFill>
                <a:latin typeface="Arial"/>
                <a:cs typeface="Arial"/>
              </a:rPr>
              <a:t>  Check </a:t>
            </a:r>
            <a:r>
              <a:rPr lang="sv-FI" sz="3200" b="1">
                <a:solidFill>
                  <a:schemeClr val="tx1"/>
                </a:solidFill>
                <a:latin typeface="Arial"/>
                <a:cs typeface="Arial"/>
                <a:hlinkClick r:id="rId3">
                  <a:extLst>
                    <a:ext uri="{A12FA001-AC4F-418D-AE19-62706E023703}">
                      <ahyp:hlinkClr xmlns:ahyp="http://schemas.microsoft.com/office/drawing/2018/hyperlinkcolor" val="tx"/>
                    </a:ext>
                  </a:extLst>
                </a:hlinkClick>
              </a:rPr>
              <a:t>START</a:t>
            </a:r>
            <a:endParaRPr lang="sv-FI" sz="3200" b="1">
              <a:solidFill>
                <a:schemeClr val="tx1"/>
              </a:solidFill>
              <a:hlinkClick r:id="rId3">
                <a:extLst>
                  <a:ext uri="{A12FA001-AC4F-418D-AE19-62706E023703}">
                    <ahyp:hlinkClr xmlns:ahyp="http://schemas.microsoft.com/office/drawing/2018/hyperlinkcolor" val="tx"/>
                  </a:ext>
                </a:extLst>
              </a:hlinkClick>
            </a:endParaRPr>
          </a:p>
        </p:txBody>
      </p:sp>
      <p:sp>
        <p:nvSpPr>
          <p:cNvPr id="3" name="Title 2">
            <a:extLst>
              <a:ext uri="{FF2B5EF4-FFF2-40B4-BE49-F238E27FC236}">
                <a16:creationId xmlns:a16="http://schemas.microsoft.com/office/drawing/2014/main" id="{7A6FD487-7431-4878-A2CA-4B5DEE826B1D}"/>
              </a:ext>
            </a:extLst>
          </p:cNvPr>
          <p:cNvSpPr>
            <a:spLocks noGrp="1"/>
          </p:cNvSpPr>
          <p:nvPr>
            <p:ph type="title"/>
          </p:nvPr>
        </p:nvSpPr>
        <p:spPr/>
        <p:txBody>
          <a:bodyPr>
            <a:normAutofit/>
          </a:bodyPr>
          <a:lstStyle/>
          <a:p>
            <a:r>
              <a:rPr lang="sv-FI" sz="4000">
                <a:latin typeface="Arial"/>
                <a:cs typeface="Arial"/>
              </a:rPr>
              <a:t>Practical training</a:t>
            </a:r>
            <a:endParaRPr lang="en-US"/>
          </a:p>
        </p:txBody>
      </p:sp>
    </p:spTree>
    <p:extLst>
      <p:ext uri="{BB962C8B-B14F-4D97-AF65-F5344CB8AC3E}">
        <p14:creationId xmlns:p14="http://schemas.microsoft.com/office/powerpoint/2010/main" val="206978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E1383-588E-DBC2-27D5-AE152315CA1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C63E82-A8CA-0DAA-4523-4E287C720263}"/>
              </a:ext>
            </a:extLst>
          </p:cNvPr>
          <p:cNvSpPr>
            <a:spLocks noGrp="1"/>
          </p:cNvSpPr>
          <p:nvPr>
            <p:ph sz="half" idx="1"/>
          </p:nvPr>
        </p:nvSpPr>
        <p:spPr>
          <a:xfrm>
            <a:off x="838200" y="2040785"/>
            <a:ext cx="5822487" cy="4351338"/>
          </a:xfrm>
        </p:spPr>
        <p:txBody>
          <a:bodyPr vert="horz" lIns="91440" tIns="45720" rIns="91440" bIns="45720" rtlCol="0" anchor="t">
            <a:normAutofit lnSpcReduction="10000"/>
          </a:bodyPr>
          <a:lstStyle/>
          <a:p>
            <a:r>
              <a:rPr lang="sv-FI" sz="2400">
                <a:solidFill>
                  <a:srgbClr val="000000"/>
                </a:solidFill>
                <a:latin typeface="Arial"/>
                <a:ea typeface="Lato"/>
                <a:cs typeface="Arial"/>
              </a:rPr>
              <a:t>800 h regular work – 20 weeks</a:t>
            </a:r>
          </a:p>
          <a:p>
            <a:endParaRPr lang="sv-FI" sz="2400">
              <a:solidFill>
                <a:srgbClr val="000000"/>
              </a:solidFill>
              <a:latin typeface="Arial"/>
              <a:ea typeface="Lato"/>
              <a:cs typeface="Arial"/>
            </a:endParaRPr>
          </a:p>
          <a:p>
            <a:pPr>
              <a:lnSpc>
                <a:spcPct val="110000"/>
              </a:lnSpc>
            </a:pPr>
            <a:r>
              <a:rPr lang="sv-FI" sz="2400">
                <a:solidFill>
                  <a:srgbClr val="000000"/>
                </a:solidFill>
                <a:latin typeface="Arial"/>
                <a:ea typeface="Lato"/>
                <a:cs typeface="Arial"/>
              </a:rPr>
              <a:t>Apply knowledge from studies and become familiar with tasks typical for the industry</a:t>
            </a:r>
          </a:p>
          <a:p>
            <a:endParaRPr lang="sv-FI"/>
          </a:p>
          <a:p>
            <a:r>
              <a:rPr lang="sv-FI" sz="2400">
                <a:solidFill>
                  <a:srgbClr val="000000"/>
                </a:solidFill>
                <a:latin typeface="Arial"/>
                <a:ea typeface="Lato"/>
                <a:cs typeface="Arial"/>
              </a:rPr>
              <a:t>Practical training 1</a:t>
            </a:r>
            <a:endParaRPr lang="sv-FI" sz="2400">
              <a:ea typeface="Lato"/>
            </a:endParaRPr>
          </a:p>
          <a:p>
            <a:pPr marL="457200" lvl="1" indent="0">
              <a:buNone/>
            </a:pPr>
            <a:r>
              <a:rPr lang="sv-FI" sz="2000">
                <a:solidFill>
                  <a:srgbClr val="000000"/>
                </a:solidFill>
                <a:latin typeface="Arial"/>
                <a:ea typeface="Lato"/>
                <a:cs typeface="Arial"/>
              </a:rPr>
              <a:t>“Foundational studies should be integrated”</a:t>
            </a:r>
            <a:endParaRPr lang="sv-FI">
              <a:solidFill>
                <a:srgbClr val="000000"/>
              </a:solidFill>
              <a:latin typeface="Arial"/>
              <a:ea typeface="Lato"/>
              <a:cs typeface="Arial"/>
            </a:endParaRPr>
          </a:p>
          <a:p>
            <a:r>
              <a:rPr lang="sv-FI" sz="2400">
                <a:solidFill>
                  <a:srgbClr val="000000"/>
                </a:solidFill>
                <a:latin typeface="Arial"/>
                <a:ea typeface="Lato"/>
                <a:cs typeface="Arial"/>
              </a:rPr>
              <a:t>Practical training 2</a:t>
            </a:r>
            <a:endParaRPr lang="sv-FI"/>
          </a:p>
          <a:p>
            <a:pPr marL="457200" lvl="1" indent="0">
              <a:buNone/>
            </a:pPr>
            <a:r>
              <a:rPr lang="sv-FI" sz="2000">
                <a:solidFill>
                  <a:schemeClr val="tx1"/>
                </a:solidFill>
                <a:latin typeface="Arial"/>
                <a:ea typeface="Lato"/>
                <a:cs typeface="Arial"/>
              </a:rPr>
              <a:t>“Tasks should support the content of the</a:t>
            </a:r>
            <a:br>
              <a:rPr lang="sv-FI" sz="2000">
                <a:solidFill>
                  <a:schemeClr val="tx1"/>
                </a:solidFill>
                <a:latin typeface="Arial"/>
                <a:ea typeface="Lato"/>
                <a:cs typeface="Arial"/>
              </a:rPr>
            </a:br>
            <a:r>
              <a:rPr lang="sv-FI" sz="2000">
                <a:solidFill>
                  <a:schemeClr val="tx1"/>
                </a:solidFill>
                <a:latin typeface="Arial"/>
                <a:ea typeface="Lato"/>
                <a:cs typeface="Arial"/>
              </a:rPr>
              <a:t>subject studies”</a:t>
            </a:r>
            <a:endParaRPr lang="sv-FI">
              <a:solidFill>
                <a:schemeClr val="tx1"/>
              </a:solidFill>
              <a:latin typeface="Arial"/>
              <a:ea typeface="Lato"/>
              <a:cs typeface="Arial"/>
            </a:endParaRPr>
          </a:p>
          <a:p>
            <a:pPr>
              <a:spcBef>
                <a:spcPts val="1800"/>
              </a:spcBef>
            </a:pPr>
            <a:endParaRPr lang="sv-FI" sz="2400">
              <a:solidFill>
                <a:schemeClr val="tx1"/>
              </a:solidFill>
              <a:ea typeface="Lato"/>
            </a:endParaRPr>
          </a:p>
        </p:txBody>
      </p:sp>
      <p:sp>
        <p:nvSpPr>
          <p:cNvPr id="3" name="Title 2">
            <a:extLst>
              <a:ext uri="{FF2B5EF4-FFF2-40B4-BE49-F238E27FC236}">
                <a16:creationId xmlns:a16="http://schemas.microsoft.com/office/drawing/2014/main" id="{FFDAA204-05EF-B5B6-3D17-419EFC305A95}"/>
              </a:ext>
            </a:extLst>
          </p:cNvPr>
          <p:cNvSpPr>
            <a:spLocks noGrp="1"/>
          </p:cNvSpPr>
          <p:nvPr>
            <p:ph type="title"/>
          </p:nvPr>
        </p:nvSpPr>
        <p:spPr/>
        <p:txBody>
          <a:bodyPr>
            <a:normAutofit/>
          </a:bodyPr>
          <a:lstStyle/>
          <a:p>
            <a:r>
              <a:rPr lang="sv-FI" sz="4000">
                <a:latin typeface="Arial"/>
                <a:cs typeface="Arial"/>
              </a:rPr>
              <a:t>Practical training</a:t>
            </a:r>
            <a:endParaRPr lang="sv-FI" sz="4000" b="0"/>
          </a:p>
        </p:txBody>
      </p:sp>
    </p:spTree>
    <p:extLst>
      <p:ext uri="{BB962C8B-B14F-4D97-AF65-F5344CB8AC3E}">
        <p14:creationId xmlns:p14="http://schemas.microsoft.com/office/powerpoint/2010/main" val="54389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822C7-8CA3-1435-CF99-580BEE06337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81CEFD-9817-EE63-8A21-8571A3CB9E33}"/>
              </a:ext>
            </a:extLst>
          </p:cNvPr>
          <p:cNvSpPr>
            <a:spLocks noGrp="1"/>
          </p:cNvSpPr>
          <p:nvPr>
            <p:ph sz="half" idx="1"/>
          </p:nvPr>
        </p:nvSpPr>
        <p:spPr>
          <a:xfrm>
            <a:off x="836523" y="2040785"/>
            <a:ext cx="6486172" cy="4659818"/>
          </a:xfrm>
        </p:spPr>
        <p:txBody>
          <a:bodyPr vert="horz" lIns="91440" tIns="45720" rIns="91440" bIns="45720" rtlCol="0" anchor="t">
            <a:normAutofit lnSpcReduction="10000"/>
          </a:bodyPr>
          <a:lstStyle/>
          <a:p>
            <a:pPr marL="0" indent="0">
              <a:buNone/>
            </a:pPr>
            <a:r>
              <a:rPr lang="sv-FI" sz="2400">
                <a:latin typeface="Arial"/>
                <a:ea typeface="Lato"/>
                <a:cs typeface="Arial"/>
              </a:rPr>
              <a:t>Product development</a:t>
            </a:r>
            <a:endParaRPr lang="en-US"/>
          </a:p>
          <a:p>
            <a:pPr marL="0" indent="0">
              <a:buNone/>
            </a:pPr>
            <a:r>
              <a:rPr lang="sv-FI" sz="2400">
                <a:latin typeface="Arial"/>
                <a:ea typeface="Lato"/>
                <a:cs typeface="Arial"/>
              </a:rPr>
              <a:t>Planning</a:t>
            </a:r>
            <a:endParaRPr lang="sv-FI"/>
          </a:p>
          <a:p>
            <a:pPr marL="0" indent="0">
              <a:buNone/>
            </a:pPr>
            <a:r>
              <a:rPr lang="sv-FI" sz="2400">
                <a:latin typeface="Arial"/>
                <a:ea typeface="Lato"/>
                <a:cs typeface="Arial"/>
              </a:rPr>
              <a:t>Production (e.g., software production)</a:t>
            </a:r>
            <a:endParaRPr lang="sv-FI"/>
          </a:p>
          <a:p>
            <a:pPr marL="0" indent="0">
              <a:buNone/>
            </a:pPr>
            <a:r>
              <a:rPr lang="sv-FI" sz="2400">
                <a:latin typeface="Arial"/>
                <a:ea typeface="Lato"/>
                <a:cs typeface="Arial"/>
              </a:rPr>
              <a:t>Installation</a:t>
            </a:r>
            <a:endParaRPr lang="sv-FI"/>
          </a:p>
          <a:p>
            <a:pPr marL="0" indent="0">
              <a:buNone/>
            </a:pPr>
            <a:r>
              <a:rPr lang="sv-FI" sz="2400">
                <a:latin typeface="Arial"/>
                <a:ea typeface="Lato"/>
                <a:cs typeface="Arial"/>
              </a:rPr>
              <a:t>Maintenance or service</a:t>
            </a:r>
            <a:endParaRPr lang="sv-FI"/>
          </a:p>
          <a:p>
            <a:pPr marL="0" indent="0">
              <a:buNone/>
            </a:pPr>
            <a:r>
              <a:rPr lang="sv-FI" sz="2400">
                <a:latin typeface="Arial"/>
                <a:ea typeface="Lato"/>
                <a:cs typeface="Arial"/>
              </a:rPr>
              <a:t>User support</a:t>
            </a:r>
            <a:endParaRPr lang="sv-FI"/>
          </a:p>
          <a:p>
            <a:pPr marL="0" indent="0">
              <a:buNone/>
            </a:pPr>
            <a:r>
              <a:rPr lang="sv-FI" sz="2400">
                <a:latin typeface="Arial"/>
                <a:ea typeface="Lato"/>
                <a:cs typeface="Arial"/>
              </a:rPr>
              <a:t>Procurement of products</a:t>
            </a:r>
            <a:endParaRPr lang="sv-FI"/>
          </a:p>
          <a:p>
            <a:pPr marL="0" indent="0">
              <a:buNone/>
            </a:pPr>
            <a:r>
              <a:rPr lang="sv-FI" sz="2400">
                <a:latin typeface="Arial"/>
                <a:ea typeface="Lato"/>
                <a:cs typeface="Arial"/>
              </a:rPr>
              <a:t>Sales or marketing</a:t>
            </a:r>
            <a:endParaRPr lang="sv-FI"/>
          </a:p>
          <a:p>
            <a:pPr marL="0" indent="0">
              <a:buNone/>
            </a:pPr>
            <a:r>
              <a:rPr lang="sv-FI" b="1">
                <a:solidFill>
                  <a:schemeClr val="bg1"/>
                </a:solidFill>
                <a:latin typeface="Arial"/>
                <a:cs typeface="Arial"/>
              </a:rPr>
              <a:t>	 </a:t>
            </a:r>
          </a:p>
          <a:p>
            <a:pPr marL="0" indent="0">
              <a:buNone/>
            </a:pPr>
            <a:r>
              <a:rPr lang="sv-FI" sz="3200" b="1">
                <a:solidFill>
                  <a:schemeClr val="tx1"/>
                </a:solidFill>
                <a:latin typeface="Arial"/>
                <a:cs typeface="Arial"/>
              </a:rPr>
              <a:t>  Check </a:t>
            </a:r>
            <a:r>
              <a:rPr lang="sv-FI" sz="3200" b="1">
                <a:solidFill>
                  <a:schemeClr val="tx1"/>
                </a:solidFill>
                <a:latin typeface="Arial"/>
                <a:cs typeface="Arial"/>
                <a:hlinkClick r:id="rId3">
                  <a:extLst>
                    <a:ext uri="{A12FA001-AC4F-418D-AE19-62706E023703}">
                      <ahyp:hlinkClr xmlns:ahyp="http://schemas.microsoft.com/office/drawing/2018/hyperlinkcolor" val="tx"/>
                    </a:ext>
                  </a:extLst>
                </a:hlinkClick>
              </a:rPr>
              <a:t>START</a:t>
            </a:r>
            <a:endParaRPr lang="sv-FI" sz="3200" b="1">
              <a:solidFill>
                <a:schemeClr val="tx1"/>
              </a:solidFill>
              <a:hlinkClick r:id="rId3">
                <a:extLst>
                  <a:ext uri="{A12FA001-AC4F-418D-AE19-62706E023703}">
                    <ahyp:hlinkClr xmlns:ahyp="http://schemas.microsoft.com/office/drawing/2018/hyperlinkcolor" val="tx"/>
                  </a:ext>
                </a:extLst>
              </a:hlinkClick>
            </a:endParaRPr>
          </a:p>
        </p:txBody>
      </p:sp>
      <p:sp>
        <p:nvSpPr>
          <p:cNvPr id="3" name="Title 2">
            <a:extLst>
              <a:ext uri="{FF2B5EF4-FFF2-40B4-BE49-F238E27FC236}">
                <a16:creationId xmlns:a16="http://schemas.microsoft.com/office/drawing/2014/main" id="{559AD121-DB10-11F3-2917-8008F514ADF1}"/>
              </a:ext>
            </a:extLst>
          </p:cNvPr>
          <p:cNvSpPr>
            <a:spLocks noGrp="1"/>
          </p:cNvSpPr>
          <p:nvPr>
            <p:ph type="title"/>
          </p:nvPr>
        </p:nvSpPr>
        <p:spPr>
          <a:xfrm>
            <a:off x="839788" y="457199"/>
            <a:ext cx="6299921" cy="1268827"/>
          </a:xfrm>
        </p:spPr>
        <p:txBody>
          <a:bodyPr>
            <a:normAutofit/>
          </a:bodyPr>
          <a:lstStyle/>
          <a:p>
            <a:r>
              <a:rPr lang="sv-FI" sz="4000">
                <a:latin typeface="Arial"/>
                <a:cs typeface="Arial"/>
              </a:rPr>
              <a:t>Practical training</a:t>
            </a:r>
            <a:endParaRPr lang="en-US"/>
          </a:p>
        </p:txBody>
      </p:sp>
    </p:spTree>
    <p:extLst>
      <p:ext uri="{BB962C8B-B14F-4D97-AF65-F5344CB8AC3E}">
        <p14:creationId xmlns:p14="http://schemas.microsoft.com/office/powerpoint/2010/main" val="331045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3978E-5B58-F077-634E-CA365C73A8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91FA97-5B02-1618-8BB3-3520A9FF2267}"/>
              </a:ext>
            </a:extLst>
          </p:cNvPr>
          <p:cNvSpPr>
            <a:spLocks noGrp="1"/>
          </p:cNvSpPr>
          <p:nvPr>
            <p:ph type="title"/>
          </p:nvPr>
        </p:nvSpPr>
        <p:spPr/>
        <p:txBody>
          <a:bodyPr>
            <a:normAutofit/>
          </a:bodyPr>
          <a:lstStyle/>
          <a:p>
            <a:r>
              <a:rPr lang="sv-FI" sz="4000">
                <a:latin typeface="Arial"/>
                <a:cs typeface="Arial"/>
              </a:rPr>
              <a:t>Practical training</a:t>
            </a:r>
            <a:endParaRPr lang="en-US" sz="4000" b="0">
              <a:latin typeface="Arial"/>
              <a:cs typeface="Arial"/>
            </a:endParaRPr>
          </a:p>
        </p:txBody>
      </p:sp>
      <p:sp>
        <p:nvSpPr>
          <p:cNvPr id="2" name="Content Placeholder 1">
            <a:extLst>
              <a:ext uri="{FF2B5EF4-FFF2-40B4-BE49-F238E27FC236}">
                <a16:creationId xmlns:a16="http://schemas.microsoft.com/office/drawing/2014/main" id="{2E6A4201-0A72-FA28-F321-309DDBA37432}"/>
              </a:ext>
            </a:extLst>
          </p:cNvPr>
          <p:cNvSpPr>
            <a:spLocks noGrp="1"/>
          </p:cNvSpPr>
          <p:nvPr>
            <p:ph sz="half" idx="1"/>
          </p:nvPr>
        </p:nvSpPr>
        <p:spPr/>
        <p:txBody>
          <a:bodyPr vert="horz" lIns="91440" tIns="45720" rIns="91440" bIns="45720" rtlCol="0" anchor="t">
            <a:normAutofit/>
          </a:bodyPr>
          <a:lstStyle/>
          <a:p>
            <a:pPr marL="0" indent="0">
              <a:buNone/>
            </a:pPr>
            <a:r>
              <a:rPr lang="sv-FI" sz="2400">
                <a:solidFill>
                  <a:srgbClr val="000000"/>
                </a:solidFill>
                <a:latin typeface="Arial"/>
                <a:ea typeface="Lato"/>
                <a:cs typeface="Arial"/>
              </a:rPr>
              <a:t>Read about practical training on start</a:t>
            </a:r>
            <a:endParaRPr lang="sv-FI" sz="2400">
              <a:ea typeface="Lato"/>
            </a:endParaRPr>
          </a:p>
          <a:p>
            <a:pPr marL="0" indent="0">
              <a:buNone/>
            </a:pPr>
            <a:r>
              <a:rPr lang="sv-FI" sz="2400">
                <a:latin typeface="Arial"/>
                <a:cs typeface="Arial"/>
              </a:rPr>
              <a:t>Apply for jobs</a:t>
            </a:r>
            <a:endParaRPr lang="sv-FI"/>
          </a:p>
          <a:p>
            <a:pPr marL="0" indent="0">
              <a:buNone/>
            </a:pPr>
            <a:r>
              <a:rPr lang="sv-FI" sz="2400">
                <a:solidFill>
                  <a:srgbClr val="000000"/>
                </a:solidFill>
                <a:latin typeface="Arial"/>
                <a:ea typeface="Lato"/>
                <a:cs typeface="Arial"/>
              </a:rPr>
              <a:t>Turn in your practical training plan </a:t>
            </a:r>
            <a:r>
              <a:rPr lang="sv-FI" sz="2400">
                <a:solidFill>
                  <a:srgbClr val="000000"/>
                </a:solidFill>
                <a:latin typeface="Arial"/>
                <a:ea typeface="Lato"/>
                <a:cs typeface="Arial"/>
                <a:hlinkClick r:id="rId3"/>
              </a:rPr>
              <a:t>bistromd@arcada.fi</a:t>
            </a:r>
            <a:endParaRPr lang="sv-FI"/>
          </a:p>
          <a:p>
            <a:pPr marL="0" indent="0">
              <a:buNone/>
            </a:pPr>
            <a:r>
              <a:rPr lang="sv-FI" sz="2400">
                <a:solidFill>
                  <a:srgbClr val="000000"/>
                </a:solidFill>
                <a:latin typeface="Arial"/>
                <a:ea typeface="Lato"/>
                <a:cs typeface="Arial"/>
              </a:rPr>
              <a:t>Write a weekly work journal</a:t>
            </a:r>
            <a:endParaRPr lang="sv-FI" sz="2400">
              <a:ea typeface="Lato"/>
            </a:endParaRPr>
          </a:p>
          <a:p>
            <a:pPr marL="0" indent="0">
              <a:lnSpc>
                <a:spcPct val="110000"/>
              </a:lnSpc>
              <a:buNone/>
            </a:pPr>
            <a:r>
              <a:rPr lang="sv-FI" sz="2400">
                <a:solidFill>
                  <a:srgbClr val="000000"/>
                </a:solidFill>
                <a:latin typeface="Arial"/>
                <a:ea typeface="Lato"/>
                <a:cs typeface="Arial"/>
              </a:rPr>
              <a:t>Ask for proof of employment and work assessment</a:t>
            </a:r>
            <a:endParaRPr lang="sv-FI" sz="2400">
              <a:ea typeface="Lato"/>
            </a:endParaRPr>
          </a:p>
          <a:p>
            <a:pPr marL="0" indent="0">
              <a:buNone/>
            </a:pPr>
            <a:r>
              <a:rPr lang="sv-FI" sz="2400">
                <a:solidFill>
                  <a:schemeClr val="tx1"/>
                </a:solidFill>
                <a:latin typeface="Arial"/>
                <a:ea typeface="Lato"/>
                <a:cs typeface="Arial"/>
              </a:rPr>
              <a:t>Write the report</a:t>
            </a:r>
            <a:endParaRPr lang="sv-FI" sz="2400">
              <a:solidFill>
                <a:schemeClr val="tx1"/>
              </a:solidFill>
              <a:ea typeface="Lato"/>
            </a:endParaRPr>
          </a:p>
          <a:p>
            <a:pPr marL="0" indent="0">
              <a:buNone/>
            </a:pPr>
            <a:r>
              <a:rPr lang="sv-FI" sz="2400">
                <a:solidFill>
                  <a:schemeClr val="tx1"/>
                </a:solidFill>
                <a:latin typeface="Arial"/>
                <a:ea typeface="Lato"/>
                <a:cs typeface="Arial"/>
              </a:rPr>
              <a:t>Turn in the rest of the documents</a:t>
            </a:r>
            <a:endParaRPr lang="sv-FI">
              <a:solidFill>
                <a:schemeClr val="tx1"/>
              </a:solidFill>
            </a:endParaRPr>
          </a:p>
        </p:txBody>
      </p:sp>
    </p:spTree>
    <p:extLst>
      <p:ext uri="{BB962C8B-B14F-4D97-AF65-F5344CB8AC3E}">
        <p14:creationId xmlns:p14="http://schemas.microsoft.com/office/powerpoint/2010/main" val="230265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7A6AA6-93BC-4111-9947-462F7DFA0BA0}"/>
              </a:ext>
            </a:extLst>
          </p:cNvPr>
          <p:cNvSpPr/>
          <p:nvPr/>
        </p:nvSpPr>
        <p:spPr>
          <a:xfrm>
            <a:off x="926432" y="1012954"/>
            <a:ext cx="10912642" cy="5293757"/>
          </a:xfrm>
          <a:prstGeom prst="rect">
            <a:avLst/>
          </a:prstGeom>
        </p:spPr>
        <p:txBody>
          <a:bodyPr wrap="square" lIns="91440" tIns="45720" rIns="91440" bIns="45720" anchor="t">
            <a:spAutoFit/>
          </a:bodyPr>
          <a:lstStyle/>
          <a:p>
            <a:pPr>
              <a:spcBef>
                <a:spcPts val="1000"/>
              </a:spcBef>
            </a:pPr>
            <a:r>
              <a:rPr lang="en-US" b="1"/>
              <a:t>Job Portal</a:t>
            </a:r>
            <a:r>
              <a:rPr lang="en-US"/>
              <a:t> – an online career service</a:t>
            </a:r>
            <a:br>
              <a:rPr lang="en-US"/>
            </a:br>
            <a:r>
              <a:rPr lang="en-US">
                <a:hlinkClick r:id="rId3">
                  <a:extLst>
                    <a:ext uri="{A12FA001-AC4F-418D-AE19-62706E023703}">
                      <ahyp:hlinkClr xmlns:ahyp="http://schemas.microsoft.com/office/drawing/2018/hyperlinkcolor" val="tx"/>
                    </a:ext>
                  </a:extLst>
                </a:hlinkClick>
              </a:rPr>
              <a:t>https://arcada.jobteaser.com/sv/job-offers</a:t>
            </a:r>
            <a:br>
              <a:rPr lang="en-US">
                <a:hlinkClick r:id="rId3">
                  <a:extLst>
                    <a:ext uri="{A12FA001-AC4F-418D-AE19-62706E023703}">
                      <ahyp:hlinkClr xmlns:ahyp="http://schemas.microsoft.com/office/drawing/2018/hyperlinkcolor" val="tx"/>
                    </a:ext>
                  </a:extLst>
                </a:hlinkClick>
              </a:rPr>
            </a:br>
            <a:r>
              <a:rPr lang="en-US">
                <a:hlinkClick r:id="rId3">
                  <a:extLst>
                    <a:ext uri="{A12FA001-AC4F-418D-AE19-62706E023703}">
                      <ahyp:hlinkClr xmlns:ahyp="http://schemas.microsoft.com/office/drawing/2018/hyperlinkcolor" val="tx"/>
                    </a:ext>
                  </a:extLst>
                </a:hlinkClick>
              </a:rPr>
              <a:t>https://arcada.jobteaser.com/sv/dashboard/my_saved_search</a:t>
            </a:r>
            <a:endParaRPr lang="en-US">
              <a:cs typeface="Arial" panose="020B0604020202020204"/>
            </a:endParaRPr>
          </a:p>
          <a:p>
            <a:pPr>
              <a:spcBef>
                <a:spcPts val="1000"/>
              </a:spcBef>
            </a:pPr>
            <a:r>
              <a:rPr lang="en-US" b="1"/>
              <a:t>IteWiki</a:t>
            </a:r>
            <a:r>
              <a:rPr lang="en-US"/>
              <a:t> – Good search function for different type of companies tech stack</a:t>
            </a:r>
            <a:br>
              <a:rPr lang="en-US"/>
            </a:br>
            <a:r>
              <a:rPr lang="en-US">
                <a:hlinkClick r:id="rId4">
                  <a:extLst>
                    <a:ext uri="{A12FA001-AC4F-418D-AE19-62706E023703}">
                      <ahyp:hlinkClr xmlns:ahyp="http://schemas.microsoft.com/office/drawing/2018/hyperlinkcolor" val="tx"/>
                    </a:ext>
                  </a:extLst>
                </a:hlinkClick>
              </a:rPr>
              <a:t>https://www.itewiki.fi/</a:t>
            </a:r>
            <a:endParaRPr lang="en-US">
              <a:cs typeface="Arial" panose="020B0604020202020204"/>
            </a:endParaRPr>
          </a:p>
          <a:p>
            <a:pPr>
              <a:spcBef>
                <a:spcPts val="1000"/>
              </a:spcBef>
            </a:pPr>
            <a:r>
              <a:rPr lang="en-US" b="1"/>
              <a:t>Laura</a:t>
            </a:r>
            <a:r>
              <a:rPr lang="en-US"/>
              <a:t> – Check which companies accept trainees</a:t>
            </a:r>
            <a:br>
              <a:rPr lang="en-US"/>
            </a:br>
            <a:r>
              <a:rPr lang="en-US">
                <a:hlinkClick r:id="rId5">
                  <a:extLst>
                    <a:ext uri="{A12FA001-AC4F-418D-AE19-62706E023703}">
                      <ahyp:hlinkClr xmlns:ahyp="http://schemas.microsoft.com/office/drawing/2018/hyperlinkcolor" val="tx"/>
                    </a:ext>
                  </a:extLst>
                </a:hlinkClick>
              </a:rPr>
              <a:t>https://laura.fi/</a:t>
            </a:r>
            <a:endParaRPr lang="en-US">
              <a:cs typeface="Arial" panose="020B0604020202020204"/>
            </a:endParaRPr>
          </a:p>
          <a:p>
            <a:pPr>
              <a:spcBef>
                <a:spcPts val="1000"/>
              </a:spcBef>
            </a:pPr>
            <a:r>
              <a:rPr lang="en-US" b="1" err="1"/>
              <a:t>Teknokesä</a:t>
            </a:r>
            <a:r>
              <a:rPr lang="en-US"/>
              <a:t> - Find summer jobs in tech companies</a:t>
            </a:r>
            <a:br>
              <a:rPr lang="en-US"/>
            </a:br>
            <a:r>
              <a:rPr lang="en-US">
                <a:hlinkClick r:id="rId6">
                  <a:extLst>
                    <a:ext uri="{A12FA001-AC4F-418D-AE19-62706E023703}">
                      <ahyp:hlinkClr xmlns:ahyp="http://schemas.microsoft.com/office/drawing/2018/hyperlinkcolor" val="tx"/>
                    </a:ext>
                  </a:extLst>
                </a:hlinkClick>
              </a:rPr>
              <a:t>https://teknokesa.teknologiateollisuus.fi/</a:t>
            </a:r>
            <a:r>
              <a:rPr lang="en-US"/>
              <a:t> </a:t>
            </a:r>
            <a:endParaRPr lang="en-US">
              <a:cs typeface="Arial" panose="020B0604020202020204"/>
            </a:endParaRPr>
          </a:p>
          <a:p>
            <a:pPr>
              <a:spcBef>
                <a:spcPts val="1000"/>
              </a:spcBef>
            </a:pPr>
            <a:r>
              <a:rPr lang="en-US" b="1" err="1"/>
              <a:t>Karriärcenter</a:t>
            </a:r>
            <a:r>
              <a:rPr lang="en-US"/>
              <a:t> – Inga and Ulla in the library help with application letters and CVs</a:t>
            </a:r>
            <a:br>
              <a:rPr lang="en-US"/>
            </a:br>
            <a:r>
              <a:rPr lang="en-US">
                <a:hlinkClick r:id="rId7">
                  <a:extLst>
                    <a:ext uri="{A12FA001-AC4F-418D-AE19-62706E023703}">
                      <ahyp:hlinkClr xmlns:ahyp="http://schemas.microsoft.com/office/drawing/2018/hyperlinkcolor" val="tx"/>
                    </a:ext>
                  </a:extLst>
                </a:hlinkClick>
              </a:rPr>
              <a:t>https://www.karriarcentret.fi/</a:t>
            </a:r>
            <a:endParaRPr lang="en-US">
              <a:cs typeface="Arial" panose="020B0604020202020204"/>
              <a:hlinkClick r:id="rId7">
                <a:extLst>
                  <a:ext uri="{A12FA001-AC4F-418D-AE19-62706E023703}">
                    <ahyp:hlinkClr xmlns:ahyp="http://schemas.microsoft.com/office/drawing/2018/hyperlinkcolor" val="tx"/>
                  </a:ext>
                </a:extLst>
              </a:hlinkClick>
            </a:endParaRPr>
          </a:p>
          <a:p>
            <a:pPr>
              <a:spcBef>
                <a:spcPts val="1000"/>
              </a:spcBef>
            </a:pPr>
            <a:r>
              <a:rPr lang="en-US" b="1"/>
              <a:t>TLK Lan Discord</a:t>
            </a:r>
            <a:r>
              <a:rPr lang="en-US"/>
              <a:t> - #job-search channel has listings</a:t>
            </a:r>
            <a:br>
              <a:rPr lang="en-US"/>
            </a:br>
            <a:r>
              <a:rPr lang="en-US">
                <a:hlinkClick r:id="rId8">
                  <a:extLst>
                    <a:ext uri="{A12FA001-AC4F-418D-AE19-62706E023703}">
                      <ahyp:hlinkClr xmlns:ahyp="http://schemas.microsoft.com/office/drawing/2018/hyperlinkcolor" val="tx"/>
                    </a:ext>
                  </a:extLst>
                </a:hlinkClick>
              </a:rPr>
              <a:t>https://discord.gg/VUachfPun</a:t>
            </a:r>
            <a:r>
              <a:rPr lang="en-US"/>
              <a:t> </a:t>
            </a:r>
            <a:endParaRPr lang="en-US">
              <a:cs typeface="Arial" panose="020B0604020202020204"/>
            </a:endParaRPr>
          </a:p>
          <a:p>
            <a:pPr>
              <a:spcBef>
                <a:spcPts val="1000"/>
              </a:spcBef>
            </a:pPr>
            <a:r>
              <a:rPr lang="en-US" b="1"/>
              <a:t>New practical training page</a:t>
            </a:r>
            <a:r>
              <a:rPr lang="en-US"/>
              <a:t> (still under construction)</a:t>
            </a:r>
            <a:br>
              <a:rPr lang="en-US"/>
            </a:br>
            <a:r>
              <a:rPr lang="en-US">
                <a:hlinkClick r:id="rId9">
                  <a:extLst>
                    <a:ext uri="{A12FA001-AC4F-418D-AE19-62706E023703}">
                      <ahyp:hlinkClr xmlns:ahyp="http://schemas.microsoft.com/office/drawing/2018/hyperlinkcolor" val="tx"/>
                    </a:ext>
                  </a:extLst>
                </a:hlinkClick>
              </a:rPr>
              <a:t>https://people.arcada.fi/~bistromd/</a:t>
            </a:r>
            <a:r>
              <a:rPr lang="en-US"/>
              <a:t> </a:t>
            </a:r>
            <a:endParaRPr lang="en-US">
              <a:cs typeface="Arial" panose="020B0604020202020204"/>
            </a:endParaRPr>
          </a:p>
          <a:p>
            <a:pPr lvl="1"/>
            <a:endParaRPr lang="sv-FI">
              <a:cs typeface="Arial" panose="020B0604020202020204"/>
            </a:endParaRPr>
          </a:p>
        </p:txBody>
      </p:sp>
    </p:spTree>
    <p:extLst>
      <p:ext uri="{BB962C8B-B14F-4D97-AF65-F5344CB8AC3E}">
        <p14:creationId xmlns:p14="http://schemas.microsoft.com/office/powerpoint/2010/main" val="2121999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5D6CE4-95CA-4767-98F1-3B7DA81CAD6F}"/>
              </a:ext>
            </a:extLst>
          </p:cNvPr>
          <p:cNvSpPr>
            <a:spLocks noGrp="1"/>
          </p:cNvSpPr>
          <p:nvPr>
            <p:ph sz="half" idx="1"/>
          </p:nvPr>
        </p:nvSpPr>
        <p:spPr>
          <a:xfrm>
            <a:off x="387016" y="2012204"/>
            <a:ext cx="6553280" cy="4707346"/>
          </a:xfrm>
        </p:spPr>
        <p:txBody>
          <a:bodyPr vert="horz" lIns="91440" tIns="45720" rIns="91440" bIns="45720" rtlCol="0" anchor="t">
            <a:normAutofit lnSpcReduction="10000"/>
          </a:bodyPr>
          <a:lstStyle/>
          <a:p>
            <a:pPr marL="342900" indent="-342900"/>
            <a:endParaRPr lang="sv-FI" sz="2400">
              <a:latin typeface="Arial"/>
              <a:cs typeface="Arial"/>
            </a:endParaRPr>
          </a:p>
          <a:p>
            <a:pPr marL="342900" indent="-342900"/>
            <a:r>
              <a:rPr lang="en-US" sz="2400">
                <a:latin typeface="Arial"/>
                <a:cs typeface="Arial"/>
              </a:rPr>
              <a:t>Registration for next academic year is currently open. Registration (closes 10.09.2026)</a:t>
            </a:r>
          </a:p>
          <a:p>
            <a:pPr marL="342900" indent="-342900"/>
            <a:endParaRPr lang="en-US" sz="2400">
              <a:latin typeface="Arial"/>
              <a:cs typeface="Arial"/>
            </a:endParaRPr>
          </a:p>
          <a:p>
            <a:pPr marL="342900" indent="-342900"/>
            <a:r>
              <a:rPr lang="en-US" sz="2400">
                <a:latin typeface="Arial"/>
                <a:cs typeface="Arial"/>
              </a:rPr>
              <a:t>Enrollment for courses opens in August: 10.08.2026</a:t>
            </a:r>
          </a:p>
          <a:p>
            <a:pPr marL="342900" indent="-342900"/>
            <a:endParaRPr lang="en-US" sz="2400">
              <a:latin typeface="Arial"/>
              <a:cs typeface="Arial"/>
            </a:endParaRPr>
          </a:p>
          <a:p>
            <a:pPr marL="342900" indent="-342900"/>
            <a:r>
              <a:rPr lang="en-US" sz="2400">
                <a:latin typeface="Arial"/>
                <a:cs typeface="Arial"/>
              </a:rPr>
              <a:t>Fee paying students – deadlines</a:t>
            </a:r>
          </a:p>
          <a:p>
            <a:pPr marL="800100" lvl="1" indent="-342900"/>
            <a:r>
              <a:rPr lang="en-US" sz="2000">
                <a:latin typeface="Arial"/>
                <a:cs typeface="Arial"/>
              </a:rPr>
              <a:t>Application for scholarship: 15.06.2026</a:t>
            </a:r>
          </a:p>
          <a:p>
            <a:pPr marL="800100" lvl="1" indent="-342900"/>
            <a:r>
              <a:rPr lang="en-US" sz="2000">
                <a:latin typeface="Arial"/>
                <a:cs typeface="Arial"/>
              </a:rPr>
              <a:t>Paying the tuition fee: 15.08.2026</a:t>
            </a:r>
          </a:p>
          <a:p>
            <a:pPr marL="800100" lvl="1" indent="-342900"/>
            <a:r>
              <a:rPr lang="en-US" sz="2000">
                <a:latin typeface="Arial"/>
                <a:cs typeface="Arial"/>
              </a:rPr>
              <a:t>All questions regarding tuition fee and scholarship are to be </a:t>
            </a:r>
            <a:r>
              <a:rPr lang="en-US" sz="2000" err="1">
                <a:latin typeface="Arial"/>
                <a:cs typeface="Arial"/>
              </a:rPr>
              <a:t>adressed</a:t>
            </a:r>
            <a:r>
              <a:rPr lang="en-US" sz="2000">
                <a:latin typeface="Arial"/>
                <a:cs typeface="Arial"/>
              </a:rPr>
              <a:t> to Student Affairs</a:t>
            </a:r>
          </a:p>
          <a:p>
            <a:pPr marL="342900" indent="-342900"/>
            <a:endParaRPr lang="sv-FI" sz="2600"/>
          </a:p>
          <a:p>
            <a:pPr marL="0" indent="0">
              <a:buNone/>
            </a:pPr>
            <a:endParaRPr lang="sv-FI" sz="2600"/>
          </a:p>
        </p:txBody>
      </p:sp>
      <p:sp>
        <p:nvSpPr>
          <p:cNvPr id="3" name="Title 2">
            <a:extLst>
              <a:ext uri="{FF2B5EF4-FFF2-40B4-BE49-F238E27FC236}">
                <a16:creationId xmlns:a16="http://schemas.microsoft.com/office/drawing/2014/main" id="{EB81D9CF-102F-49DB-94CF-8701E258D488}"/>
              </a:ext>
            </a:extLst>
          </p:cNvPr>
          <p:cNvSpPr>
            <a:spLocks noGrp="1"/>
          </p:cNvSpPr>
          <p:nvPr>
            <p:ph type="title"/>
          </p:nvPr>
        </p:nvSpPr>
        <p:spPr>
          <a:xfrm>
            <a:off x="838200" y="763744"/>
            <a:ext cx="10515600" cy="976138"/>
          </a:xfrm>
        </p:spPr>
        <p:txBody>
          <a:bodyPr anchor="b">
            <a:normAutofit/>
          </a:bodyPr>
          <a:lstStyle/>
          <a:p>
            <a:r>
              <a:rPr lang="sv-FI"/>
              <a:t>To </a:t>
            </a:r>
            <a:r>
              <a:rPr lang="sv-FI" err="1"/>
              <a:t>remember</a:t>
            </a:r>
            <a:r>
              <a:rPr lang="sv-FI"/>
              <a:t>!!</a:t>
            </a:r>
          </a:p>
        </p:txBody>
      </p:sp>
      <p:sp>
        <p:nvSpPr>
          <p:cNvPr id="6" name="Content Placeholder 5">
            <a:extLst>
              <a:ext uri="{FF2B5EF4-FFF2-40B4-BE49-F238E27FC236}">
                <a16:creationId xmlns:a16="http://schemas.microsoft.com/office/drawing/2014/main" id="{7016EB36-78D1-571F-CFCA-417139240DD0}"/>
              </a:ext>
            </a:extLst>
          </p:cNvPr>
          <p:cNvSpPr>
            <a:spLocks noGrp="1"/>
          </p:cNvSpPr>
          <p:nvPr>
            <p:ph sz="half" idx="2"/>
          </p:nvPr>
        </p:nvSpPr>
        <p:spPr>
          <a:xfrm>
            <a:off x="7014721" y="2127506"/>
            <a:ext cx="4634735" cy="4476741"/>
          </a:xfrm>
        </p:spPr>
        <p:txBody>
          <a:bodyPr vert="horz" lIns="91440" tIns="45720" rIns="91440" bIns="45720" rtlCol="0" anchor="t">
            <a:normAutofit/>
          </a:bodyPr>
          <a:lstStyle/>
          <a:p>
            <a:endParaRPr lang="sv-FI" sz="2400">
              <a:latin typeface="Arial"/>
              <a:cs typeface="Arial"/>
            </a:endParaRPr>
          </a:p>
          <a:p>
            <a:endParaRPr lang="sv-FI" sz="2400">
              <a:latin typeface="Arial"/>
              <a:cs typeface="Arial"/>
            </a:endParaRPr>
          </a:p>
          <a:p>
            <a:pPr marL="0" indent="0">
              <a:buNone/>
            </a:pPr>
            <a:r>
              <a:rPr lang="en-US" sz="2000">
                <a:latin typeface="Arial"/>
                <a:cs typeface="Arial"/>
              </a:rPr>
              <a:t>If you have questions about your study plan, your studies, or your course choices → </a:t>
            </a:r>
            <a:r>
              <a:rPr lang="en-US" sz="2000" u="sng">
                <a:latin typeface="Arial"/>
                <a:cs typeface="Arial"/>
              </a:rPr>
              <a:t>contact the study counsellor well in advance </a:t>
            </a:r>
            <a:r>
              <a:rPr lang="en-US" sz="2000">
                <a:latin typeface="Arial"/>
                <a:cs typeface="Arial"/>
              </a:rPr>
              <a:t>of the start of the term (preferably by 15 August).</a:t>
            </a:r>
          </a:p>
        </p:txBody>
      </p:sp>
    </p:spTree>
    <p:extLst>
      <p:ext uri="{BB962C8B-B14F-4D97-AF65-F5344CB8AC3E}">
        <p14:creationId xmlns:p14="http://schemas.microsoft.com/office/powerpoint/2010/main" val="2648106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8C89E-CF41-0407-2B2C-2C96DDA8CA2A}"/>
              </a:ext>
            </a:extLst>
          </p:cNvPr>
          <p:cNvSpPr>
            <a:spLocks noGrp="1"/>
          </p:cNvSpPr>
          <p:nvPr>
            <p:ph sz="half" idx="1"/>
          </p:nvPr>
        </p:nvSpPr>
        <p:spPr/>
        <p:txBody>
          <a:bodyPr vert="horz" lIns="91440" tIns="45720" rIns="91440" bIns="45720" rtlCol="0" anchor="t">
            <a:normAutofit/>
          </a:bodyPr>
          <a:lstStyle/>
          <a:p>
            <a:r>
              <a:rPr lang="en-US" sz="2400">
                <a:latin typeface="Arial"/>
                <a:cs typeface="Arial"/>
              </a:rPr>
              <a:t>You can find instructions for Sisu on </a:t>
            </a:r>
            <a:r>
              <a:rPr lang="en-US" sz="2400">
                <a:latin typeface="Arial"/>
                <a:cs typeface="Arial"/>
                <a:hlinkClick r:id="rId2"/>
              </a:rPr>
              <a:t>Start</a:t>
            </a:r>
            <a:r>
              <a:rPr lang="en-US" sz="2400">
                <a:latin typeface="Arial"/>
                <a:cs typeface="Arial"/>
              </a:rPr>
              <a:t>.</a:t>
            </a:r>
          </a:p>
          <a:p>
            <a:endParaRPr lang="en-US" sz="2400">
              <a:latin typeface="Arial"/>
              <a:cs typeface="Arial"/>
            </a:endParaRPr>
          </a:p>
          <a:p>
            <a:r>
              <a:rPr lang="en-US" sz="2400">
                <a:latin typeface="Arial"/>
                <a:cs typeface="Arial"/>
              </a:rPr>
              <a:t>You can download your own study certificates and transcripts under “My profile”.</a:t>
            </a:r>
          </a:p>
          <a:p>
            <a:endParaRPr lang="en-US" sz="2400">
              <a:latin typeface="Arial"/>
              <a:cs typeface="Arial"/>
            </a:endParaRPr>
          </a:p>
          <a:p>
            <a:r>
              <a:rPr lang="en-US" sz="2400">
                <a:latin typeface="Arial"/>
                <a:cs typeface="Arial"/>
              </a:rPr>
              <a:t>Feel free to start using the Timeline if you haven’t already → it supports the planning and follow‑up of your studies.</a:t>
            </a:r>
            <a:endParaRPr lang="en-US"/>
          </a:p>
          <a:p>
            <a:pPr marL="0" indent="0">
              <a:buNone/>
            </a:pPr>
            <a:endParaRPr lang="en-US"/>
          </a:p>
          <a:p>
            <a:endParaRPr lang="en-US"/>
          </a:p>
        </p:txBody>
      </p:sp>
      <p:sp>
        <p:nvSpPr>
          <p:cNvPr id="3" name="Content Placeholder 2">
            <a:extLst>
              <a:ext uri="{FF2B5EF4-FFF2-40B4-BE49-F238E27FC236}">
                <a16:creationId xmlns:a16="http://schemas.microsoft.com/office/drawing/2014/main" id="{BAAA65A3-F87D-4957-DA3A-BAE401F862D1}"/>
              </a:ext>
            </a:extLst>
          </p:cNvPr>
          <p:cNvSpPr>
            <a:spLocks noGrp="1"/>
          </p:cNvSpPr>
          <p:nvPr>
            <p:ph sz="half" idx="2"/>
          </p:nvPr>
        </p:nvSpPr>
        <p:spPr/>
        <p:txBody>
          <a:bodyPr vert="horz" lIns="91440" tIns="45720" rIns="91440" bIns="45720" rtlCol="0" anchor="t">
            <a:normAutofit/>
          </a:bodyPr>
          <a:lstStyle/>
          <a:p>
            <a:r>
              <a:rPr lang="en-US" sz="2400"/>
              <a:t>Update your contact details under “My profile”.</a:t>
            </a:r>
            <a:endParaRPr lang="en-US" sz="3200"/>
          </a:p>
        </p:txBody>
      </p:sp>
      <p:sp>
        <p:nvSpPr>
          <p:cNvPr id="4" name="Title 3">
            <a:extLst>
              <a:ext uri="{FF2B5EF4-FFF2-40B4-BE49-F238E27FC236}">
                <a16:creationId xmlns:a16="http://schemas.microsoft.com/office/drawing/2014/main" id="{9CEBBC2F-9FCA-BC9E-8999-4C87B93A657F}"/>
              </a:ext>
            </a:extLst>
          </p:cNvPr>
          <p:cNvSpPr>
            <a:spLocks noGrp="1"/>
          </p:cNvSpPr>
          <p:nvPr>
            <p:ph type="title"/>
          </p:nvPr>
        </p:nvSpPr>
        <p:spPr/>
        <p:txBody>
          <a:bodyPr/>
          <a:lstStyle/>
          <a:p>
            <a:r>
              <a:rPr lang="en-US">
                <a:latin typeface="Arial"/>
                <a:cs typeface="Arial"/>
              </a:rPr>
              <a:t>Questions regarding Sisu?</a:t>
            </a:r>
            <a:endParaRPr lang="en-US"/>
          </a:p>
        </p:txBody>
      </p:sp>
    </p:spTree>
    <p:extLst>
      <p:ext uri="{BB962C8B-B14F-4D97-AF65-F5344CB8AC3E}">
        <p14:creationId xmlns:p14="http://schemas.microsoft.com/office/powerpoint/2010/main" val="1913063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C0FF-8818-4541-A594-5A7B35574172}"/>
              </a:ext>
            </a:extLst>
          </p:cNvPr>
          <p:cNvSpPr>
            <a:spLocks noGrp="1"/>
          </p:cNvSpPr>
          <p:nvPr>
            <p:ph type="title"/>
          </p:nvPr>
        </p:nvSpPr>
        <p:spPr>
          <a:xfrm>
            <a:off x="5238077" y="424488"/>
            <a:ext cx="6288314" cy="3557965"/>
          </a:xfrm>
        </p:spPr>
        <p:txBody>
          <a:bodyPr>
            <a:normAutofit/>
          </a:bodyPr>
          <a:lstStyle/>
          <a:p>
            <a:pPr algn="ctr"/>
            <a:br>
              <a:rPr lang="sv-FI" sz="4000"/>
            </a:br>
            <a:r>
              <a:rPr lang="sv-FI" sz="5400" err="1"/>
              <a:t>Questions</a:t>
            </a:r>
            <a:r>
              <a:rPr lang="sv-FI" sz="5400"/>
              <a:t>?</a:t>
            </a:r>
            <a:endParaRPr lang="sv-FI" sz="4000"/>
          </a:p>
        </p:txBody>
      </p:sp>
    </p:spTree>
    <p:extLst>
      <p:ext uri="{BB962C8B-B14F-4D97-AF65-F5344CB8AC3E}">
        <p14:creationId xmlns:p14="http://schemas.microsoft.com/office/powerpoint/2010/main" val="343092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1741E2C-854A-6FE4-022A-A5D970DAAAC6}"/>
              </a:ext>
            </a:extLst>
          </p:cNvPr>
          <p:cNvPicPr>
            <a:picLocks noGrp="1" noChangeAspect="1"/>
          </p:cNvPicPr>
          <p:nvPr>
            <p:ph idx="1"/>
          </p:nvPr>
        </p:nvPicPr>
        <p:blipFill>
          <a:blip r:embed="rId2"/>
          <a:stretch>
            <a:fillRect/>
          </a:stretch>
        </p:blipFill>
        <p:spPr>
          <a:xfrm>
            <a:off x="120650" y="232188"/>
            <a:ext cx="11950700" cy="6393625"/>
          </a:xfrm>
          <a:prstGeom prst="rect">
            <a:avLst/>
          </a:prstGeom>
          <a:noFill/>
        </p:spPr>
      </p:pic>
    </p:spTree>
    <p:extLst>
      <p:ext uri="{BB962C8B-B14F-4D97-AF65-F5344CB8AC3E}">
        <p14:creationId xmlns:p14="http://schemas.microsoft.com/office/powerpoint/2010/main" val="185123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65BB5E-E887-081E-3FE9-F6B11307043F}"/>
              </a:ext>
            </a:extLst>
          </p:cNvPr>
          <p:cNvSpPr>
            <a:spLocks noGrp="1"/>
          </p:cNvSpPr>
          <p:nvPr>
            <p:ph sz="half" idx="1"/>
          </p:nvPr>
        </p:nvSpPr>
        <p:spPr>
          <a:xfrm>
            <a:off x="374263" y="2050950"/>
            <a:ext cx="5796491" cy="4804889"/>
          </a:xfrm>
        </p:spPr>
        <p:txBody>
          <a:bodyPr vert="horz" lIns="91440" tIns="45720" rIns="91440" bIns="45720" rtlCol="0" anchor="t">
            <a:normAutofit/>
          </a:bodyPr>
          <a:lstStyle/>
          <a:p>
            <a:pPr marL="0" indent="0">
              <a:buNone/>
            </a:pPr>
            <a:r>
              <a:rPr lang="en-US" sz="2000" b="1" i="1">
                <a:latin typeface="Arial"/>
                <a:cs typeface="Arial"/>
              </a:rPr>
              <a:t>     </a:t>
            </a:r>
            <a:r>
              <a:rPr lang="en-US" sz="2400" b="1" i="1">
                <a:latin typeface="Arial"/>
                <a:cs typeface="Arial"/>
              </a:rPr>
              <a:t> </a:t>
            </a:r>
            <a:endParaRPr lang="en-US" sz="2400" b="1"/>
          </a:p>
          <a:p>
            <a:pPr marL="0" indent="0">
              <a:buNone/>
            </a:pPr>
            <a:r>
              <a:rPr lang="en-US" sz="2400">
                <a:latin typeface="Arial"/>
                <a:cs typeface="Arial"/>
              </a:rPr>
              <a:t>Autumn term 30 </a:t>
            </a:r>
            <a:r>
              <a:rPr lang="en-US" sz="2400" err="1">
                <a:latin typeface="Arial"/>
                <a:cs typeface="Arial"/>
              </a:rPr>
              <a:t>cr</a:t>
            </a:r>
            <a:r>
              <a:rPr lang="en-US" sz="2400">
                <a:latin typeface="Arial"/>
                <a:cs typeface="Arial"/>
              </a:rPr>
              <a:t>:</a:t>
            </a:r>
            <a:endParaRPr lang="en-US" sz="2400"/>
          </a:p>
          <a:p>
            <a:pPr marL="0" indent="0">
              <a:buNone/>
            </a:pPr>
            <a:endParaRPr lang="en-US" sz="2400" b="1" i="1">
              <a:latin typeface="Arial"/>
              <a:cs typeface="Arial"/>
            </a:endParaRPr>
          </a:p>
          <a:p>
            <a:pPr lvl="1">
              <a:buFont typeface="Courier New"/>
              <a:buChar char="o"/>
            </a:pPr>
            <a:r>
              <a:rPr lang="en-US" sz="2000">
                <a:latin typeface="Arial"/>
                <a:cs typeface="Arial"/>
              </a:rPr>
              <a:t>Frameworks and Web Applications (P1)</a:t>
            </a:r>
          </a:p>
          <a:p>
            <a:pPr lvl="1">
              <a:buFont typeface="Courier New"/>
              <a:buChar char="o"/>
            </a:pPr>
            <a:r>
              <a:rPr lang="en-US" sz="2000">
                <a:latin typeface="Arial"/>
                <a:cs typeface="Arial"/>
              </a:rPr>
              <a:t>Statistics and Probability (P1)</a:t>
            </a:r>
          </a:p>
          <a:p>
            <a:pPr lvl="1">
              <a:buFont typeface="Courier New"/>
              <a:buChar char="o"/>
            </a:pPr>
            <a:r>
              <a:rPr lang="en-US" sz="2000">
                <a:latin typeface="Arial"/>
                <a:cs typeface="Arial"/>
              </a:rPr>
              <a:t>Cyber Security (P1)</a:t>
            </a:r>
          </a:p>
          <a:p>
            <a:pPr lvl="1">
              <a:buFont typeface="Courier New"/>
              <a:buChar char="o"/>
            </a:pPr>
            <a:r>
              <a:rPr lang="en-US" sz="2000">
                <a:latin typeface="Arial"/>
                <a:cs typeface="Arial"/>
              </a:rPr>
              <a:t>Oscillation and Particle Systems (P2)</a:t>
            </a:r>
          </a:p>
          <a:p>
            <a:pPr lvl="1">
              <a:buFont typeface="Courier New"/>
              <a:buChar char="o"/>
            </a:pPr>
            <a:r>
              <a:rPr lang="en-US" sz="2000">
                <a:latin typeface="Arial"/>
                <a:cs typeface="Arial"/>
              </a:rPr>
              <a:t>Introduction to Machine Learning (P2)</a:t>
            </a:r>
          </a:p>
          <a:p>
            <a:pPr lvl="1">
              <a:buFont typeface="Courier New"/>
              <a:buChar char="o"/>
            </a:pPr>
            <a:r>
              <a:rPr lang="en-US" sz="2000">
                <a:latin typeface="Arial"/>
                <a:cs typeface="Arial"/>
              </a:rPr>
              <a:t>Fundamentals of Research Methodology for Engineers (P2)</a:t>
            </a:r>
          </a:p>
          <a:p>
            <a:pPr marL="457200" lvl="1" indent="0">
              <a:buNone/>
            </a:pPr>
            <a:endParaRPr lang="en-US" sz="2000" b="1" i="1">
              <a:latin typeface="Arial"/>
              <a:cs typeface="Arial"/>
            </a:endParaRPr>
          </a:p>
          <a:p>
            <a:pPr marL="457200" lvl="1" indent="0">
              <a:buNone/>
            </a:pPr>
            <a:endParaRPr lang="en-US" sz="2000">
              <a:latin typeface="Arial"/>
              <a:cs typeface="Arial"/>
            </a:endParaRPr>
          </a:p>
          <a:p>
            <a:pPr lvl="1">
              <a:buFont typeface="Courier New"/>
              <a:buChar char="o"/>
            </a:pPr>
            <a:endParaRPr lang="en-US" sz="2000">
              <a:latin typeface="Arial"/>
              <a:cs typeface="Arial"/>
            </a:endParaRPr>
          </a:p>
          <a:p>
            <a:pPr lvl="1">
              <a:buFont typeface="Courier New"/>
              <a:buChar char="o"/>
            </a:pPr>
            <a:endParaRPr lang="en-US" sz="2000"/>
          </a:p>
          <a:p>
            <a:pPr marL="457200" lvl="1" indent="0">
              <a:buNone/>
            </a:pPr>
            <a:endParaRPr lang="en-US"/>
          </a:p>
        </p:txBody>
      </p:sp>
      <p:sp>
        <p:nvSpPr>
          <p:cNvPr id="3" name="Content Placeholder 2">
            <a:extLst>
              <a:ext uri="{FF2B5EF4-FFF2-40B4-BE49-F238E27FC236}">
                <a16:creationId xmlns:a16="http://schemas.microsoft.com/office/drawing/2014/main" id="{83AB176B-1110-CA77-7E0D-3D914AF80D6F}"/>
              </a:ext>
            </a:extLst>
          </p:cNvPr>
          <p:cNvSpPr>
            <a:spLocks noGrp="1"/>
          </p:cNvSpPr>
          <p:nvPr>
            <p:ph sz="half" idx="2"/>
          </p:nvPr>
        </p:nvSpPr>
        <p:spPr/>
        <p:txBody>
          <a:bodyPr vert="horz" lIns="91440" tIns="45720" rIns="91440" bIns="45720" rtlCol="0" anchor="t">
            <a:normAutofit/>
          </a:bodyPr>
          <a:lstStyle/>
          <a:p>
            <a:pPr lvl="1">
              <a:buFont typeface="Courier New,monospace" panose="020B0604020202020204" pitchFamily="34" charset="0"/>
              <a:buChar char="o"/>
            </a:pPr>
            <a:endParaRPr lang="en-US" sz="2000">
              <a:latin typeface="Arial"/>
              <a:cs typeface="Arial"/>
            </a:endParaRPr>
          </a:p>
          <a:p>
            <a:pPr marL="0" indent="0">
              <a:buNone/>
            </a:pPr>
            <a:r>
              <a:rPr lang="en-US" sz="2600">
                <a:latin typeface="Arial"/>
                <a:cs typeface="Arial"/>
              </a:rPr>
              <a:t>Spring term 30 </a:t>
            </a:r>
            <a:r>
              <a:rPr lang="en-US" sz="2600" err="1">
                <a:latin typeface="Arial"/>
                <a:cs typeface="Arial"/>
              </a:rPr>
              <a:t>cr</a:t>
            </a:r>
            <a:r>
              <a:rPr lang="en-US" sz="2600">
                <a:latin typeface="Arial"/>
                <a:cs typeface="Arial"/>
              </a:rPr>
              <a:t>:</a:t>
            </a:r>
          </a:p>
          <a:p>
            <a:pPr marL="0" indent="0">
              <a:buNone/>
            </a:pPr>
            <a:endParaRPr lang="en-US" sz="3500">
              <a:latin typeface="Arial"/>
              <a:cs typeface="Arial"/>
            </a:endParaRPr>
          </a:p>
          <a:p>
            <a:pPr lvl="1">
              <a:buFont typeface="Courier New,monospace" panose="020B0604020202020204" pitchFamily="34" charset="0"/>
              <a:buChar char="o"/>
            </a:pPr>
            <a:r>
              <a:rPr lang="en-US" sz="2000">
                <a:latin typeface="Arial"/>
                <a:cs typeface="Arial"/>
              </a:rPr>
              <a:t>Programming Paradigms (P3)</a:t>
            </a:r>
          </a:p>
          <a:p>
            <a:pPr lvl="1">
              <a:buFont typeface="Courier New,monospace" panose="020B0604020202020204" pitchFamily="34" charset="0"/>
              <a:buChar char="o"/>
            </a:pPr>
            <a:r>
              <a:rPr lang="en-US" sz="2000">
                <a:latin typeface="Arial"/>
                <a:cs typeface="Arial"/>
              </a:rPr>
              <a:t>Data Structures and Algorithms (P4)</a:t>
            </a:r>
          </a:p>
          <a:p>
            <a:pPr lvl="1">
              <a:buFont typeface="Courier New,monospace" panose="020B0604020202020204" pitchFamily="34" charset="0"/>
              <a:buChar char="o"/>
            </a:pPr>
            <a:r>
              <a:rPr lang="en-US" sz="2000">
                <a:latin typeface="Arial"/>
                <a:cs typeface="Arial"/>
              </a:rPr>
              <a:t>Cloud Services (P4)</a:t>
            </a:r>
            <a:endParaRPr lang="en-US" sz="2000"/>
          </a:p>
          <a:p>
            <a:pPr lvl="1">
              <a:buFont typeface="Courier New" panose="020B0604020202020204" pitchFamily="34" charset="0"/>
              <a:buChar char="o"/>
            </a:pPr>
            <a:r>
              <a:rPr lang="en-US" sz="2000">
                <a:latin typeface="Arial"/>
                <a:cs typeface="Arial"/>
              </a:rPr>
              <a:t>Development Studies 15 </a:t>
            </a:r>
            <a:r>
              <a:rPr lang="en-US" sz="2000" err="1">
                <a:latin typeface="Arial"/>
                <a:cs typeface="Arial"/>
              </a:rPr>
              <a:t>sp</a:t>
            </a:r>
          </a:p>
          <a:p>
            <a:endParaRPr lang="en-US" sz="1800"/>
          </a:p>
          <a:p>
            <a:pPr marL="0" indent="0">
              <a:buNone/>
            </a:pPr>
            <a:r>
              <a:rPr lang="en-US" sz="1800">
                <a:latin typeface="Arial"/>
                <a:cs typeface="Arial"/>
              </a:rPr>
              <a:t> OR:</a:t>
            </a:r>
          </a:p>
          <a:p>
            <a:pPr lvl="2">
              <a:buFont typeface="Courier New" panose="020B0604020202020204" pitchFamily="34" charset="0"/>
              <a:buChar char="o"/>
            </a:pPr>
            <a:endParaRPr lang="en-US" sz="1200"/>
          </a:p>
          <a:p>
            <a:pPr lvl="1">
              <a:buFont typeface="Courier New" panose="020B0604020202020204" pitchFamily="34" charset="0"/>
              <a:buChar char="o"/>
            </a:pPr>
            <a:r>
              <a:rPr lang="en-US" sz="2000">
                <a:latin typeface="Arial"/>
                <a:cs typeface="Arial"/>
              </a:rPr>
              <a:t>Exchange studies 30 </a:t>
            </a:r>
            <a:r>
              <a:rPr lang="en-US" sz="2000" err="1">
                <a:latin typeface="Arial"/>
                <a:cs typeface="Arial"/>
              </a:rPr>
              <a:t>cr</a:t>
            </a:r>
            <a:r>
              <a:rPr lang="en-US" sz="2000">
                <a:latin typeface="Arial"/>
                <a:cs typeface="Arial"/>
              </a:rPr>
              <a:t> (spring 2027)</a:t>
            </a:r>
            <a:endParaRPr lang="en-US" sz="2000"/>
          </a:p>
        </p:txBody>
      </p:sp>
      <p:sp>
        <p:nvSpPr>
          <p:cNvPr id="4" name="Title 3">
            <a:extLst>
              <a:ext uri="{FF2B5EF4-FFF2-40B4-BE49-F238E27FC236}">
                <a16:creationId xmlns:a16="http://schemas.microsoft.com/office/drawing/2014/main" id="{0F596FA4-1574-858B-50C4-2BB256BB506E}"/>
              </a:ext>
            </a:extLst>
          </p:cNvPr>
          <p:cNvSpPr>
            <a:spLocks noGrp="1"/>
          </p:cNvSpPr>
          <p:nvPr>
            <p:ph type="title"/>
          </p:nvPr>
        </p:nvSpPr>
        <p:spPr/>
        <p:txBody>
          <a:bodyPr/>
          <a:lstStyle/>
          <a:p>
            <a:r>
              <a:rPr lang="en-US" err="1">
                <a:latin typeface="Arial"/>
                <a:cs typeface="Arial"/>
              </a:rPr>
              <a:t>Stucture</a:t>
            </a:r>
            <a:r>
              <a:rPr lang="en-US">
                <a:latin typeface="Arial"/>
                <a:cs typeface="Arial"/>
              </a:rPr>
              <a:t> of studies – second year</a:t>
            </a:r>
            <a:endParaRPr lang="en-US"/>
          </a:p>
        </p:txBody>
      </p:sp>
    </p:spTree>
    <p:extLst>
      <p:ext uri="{BB962C8B-B14F-4D97-AF65-F5344CB8AC3E}">
        <p14:creationId xmlns:p14="http://schemas.microsoft.com/office/powerpoint/2010/main" val="301191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C8B0F2-89D5-6C20-6DF6-614BD7A21A8D}"/>
              </a:ext>
            </a:extLst>
          </p:cNvPr>
          <p:cNvSpPr>
            <a:spLocks noGrp="1"/>
          </p:cNvSpPr>
          <p:nvPr>
            <p:ph sz="half" idx="1"/>
          </p:nvPr>
        </p:nvSpPr>
        <p:spPr/>
        <p:txBody>
          <a:bodyPr vert="horz" lIns="91440" tIns="45720" rIns="91440" bIns="45720" rtlCol="0" anchor="t">
            <a:normAutofit fontScale="92500" lnSpcReduction="10000"/>
          </a:bodyPr>
          <a:lstStyle/>
          <a:p>
            <a:r>
              <a:rPr lang="sv-FI" sz="2000">
                <a:latin typeface="Arial"/>
                <a:cs typeface="Arial"/>
              </a:rPr>
              <a:t>15 cr during second year spring term </a:t>
            </a:r>
            <a:endParaRPr lang="en-US"/>
          </a:p>
          <a:p>
            <a:r>
              <a:rPr lang="sv-FI" sz="2000">
                <a:latin typeface="Arial"/>
                <a:cs typeface="Arial"/>
              </a:rPr>
              <a:t>15 cr during third year autumn term</a:t>
            </a:r>
            <a:endParaRPr lang="sv-FI" sz="2000" b="1"/>
          </a:p>
          <a:p>
            <a:endParaRPr lang="sv-FI" sz="2000">
              <a:solidFill>
                <a:srgbClr val="000000"/>
              </a:solidFill>
              <a:latin typeface="Arial"/>
              <a:cs typeface="Arial"/>
            </a:endParaRPr>
          </a:p>
          <a:p>
            <a:r>
              <a:rPr lang="sv-FI" sz="2000">
                <a:solidFill>
                  <a:srgbClr val="000000"/>
                </a:solidFill>
                <a:latin typeface="Arial"/>
                <a:cs typeface="Arial"/>
              </a:rPr>
              <a:t>Gives the opportunity to shape your own profile based on your interests and individual goals.</a:t>
            </a:r>
          </a:p>
          <a:p>
            <a:pPr marL="0" indent="0">
              <a:buNone/>
            </a:pPr>
            <a:endParaRPr lang="sv-FI" sz="2000">
              <a:solidFill>
                <a:srgbClr val="000000"/>
              </a:solidFill>
              <a:latin typeface="Arial"/>
              <a:cs typeface="Arial"/>
            </a:endParaRPr>
          </a:p>
          <a:p>
            <a:r>
              <a:rPr lang="sv-FI" sz="2000">
                <a:solidFill>
                  <a:srgbClr val="000000"/>
                </a:solidFill>
                <a:latin typeface="Arial"/>
                <a:cs typeface="Arial"/>
              </a:rPr>
              <a:t>You can, for example, broaden or deepen your expertise within a specific field, or acquire basic knowledge in an area that is not included in your study plan.</a:t>
            </a:r>
          </a:p>
          <a:p>
            <a:endParaRPr lang="sv-FI"/>
          </a:p>
          <a:p>
            <a:r>
              <a:rPr lang="sv-FI" sz="2000">
                <a:solidFill>
                  <a:srgbClr val="000000"/>
                </a:solidFill>
                <a:latin typeface="Arial"/>
                <a:cs typeface="Arial"/>
              </a:rPr>
              <a:t>It can be within IT, but also in a completely different branch or subject area.</a:t>
            </a:r>
            <a:endParaRPr lang="sv-FI"/>
          </a:p>
          <a:p>
            <a:endParaRPr lang="sv-FI" sz="2000">
              <a:solidFill>
                <a:srgbClr val="000000"/>
              </a:solidFill>
            </a:endParaRPr>
          </a:p>
          <a:p>
            <a:endParaRPr lang="sv-FI" sz="1700">
              <a:solidFill>
                <a:srgbClr val="333333"/>
              </a:solidFill>
              <a:highlight>
                <a:srgbClr val="FFFFFF"/>
              </a:highlight>
            </a:endParaRPr>
          </a:p>
        </p:txBody>
      </p:sp>
      <p:sp>
        <p:nvSpPr>
          <p:cNvPr id="4" name="Content Placeholder 3">
            <a:extLst>
              <a:ext uri="{FF2B5EF4-FFF2-40B4-BE49-F238E27FC236}">
                <a16:creationId xmlns:a16="http://schemas.microsoft.com/office/drawing/2014/main" id="{4AB074F3-2A6B-81CB-576D-6427CB84DDDD}"/>
              </a:ext>
            </a:extLst>
          </p:cNvPr>
          <p:cNvSpPr>
            <a:spLocks noGrp="1"/>
          </p:cNvSpPr>
          <p:nvPr>
            <p:ph sz="half" idx="2"/>
          </p:nvPr>
        </p:nvSpPr>
        <p:spPr/>
        <p:txBody>
          <a:bodyPr vert="horz" lIns="91440" tIns="45720" rIns="91440" bIns="45720" rtlCol="0" anchor="t">
            <a:normAutofit/>
          </a:bodyPr>
          <a:lstStyle/>
          <a:p>
            <a:pPr marL="0" indent="0">
              <a:buNone/>
            </a:pPr>
            <a:r>
              <a:rPr lang="sv-FI" sz="2200">
                <a:latin typeface="Arial"/>
                <a:cs typeface="Arial"/>
              </a:rPr>
              <a:t>Can be completed at:</a:t>
            </a:r>
            <a:endParaRPr lang="en-US"/>
          </a:p>
          <a:p>
            <a:pPr lvl="1">
              <a:buFont typeface="Courier New,monospace" panose="020B0604020202020204" pitchFamily="34" charset="0"/>
              <a:buChar char="o"/>
            </a:pPr>
            <a:r>
              <a:rPr lang="sv-FI" sz="1800">
                <a:latin typeface="Arial"/>
                <a:cs typeface="Arial"/>
              </a:rPr>
              <a:t>Arcada</a:t>
            </a:r>
            <a:endParaRPr lang="en-US" sz="1800"/>
          </a:p>
          <a:p>
            <a:pPr lvl="1">
              <a:buFont typeface="Courier New,monospace" panose="020B0604020202020204" pitchFamily="34" charset="0"/>
              <a:buChar char="o"/>
            </a:pPr>
            <a:r>
              <a:rPr lang="sv-FI" sz="1800">
                <a:latin typeface="Arial"/>
                <a:cs typeface="Arial"/>
              </a:rPr>
              <a:t>Other universities of applied sciences and universities</a:t>
            </a:r>
            <a:endParaRPr lang="sv-FI"/>
          </a:p>
          <a:p>
            <a:pPr lvl="1">
              <a:buFont typeface="Courier New,monospace" panose="020B0604020202020204" pitchFamily="34" charset="0"/>
              <a:buChar char="o"/>
            </a:pPr>
            <a:r>
              <a:rPr lang="sv-FI" sz="1800">
                <a:latin typeface="Arial"/>
                <a:cs typeface="Arial"/>
              </a:rPr>
              <a:t>Through various cooperation networks, Campus Online, opin.fi</a:t>
            </a:r>
            <a:endParaRPr lang="en-US" sz="1800"/>
          </a:p>
          <a:p>
            <a:pPr lvl="1">
              <a:buFont typeface="Courier New,monospace" panose="020B0604020202020204" pitchFamily="34" charset="0"/>
              <a:buChar char="o"/>
            </a:pPr>
            <a:r>
              <a:rPr lang="sv-FI" sz="1800">
                <a:latin typeface="Arial"/>
                <a:cs typeface="Arial"/>
              </a:rPr>
              <a:t>During a student exchange</a:t>
            </a:r>
            <a:endParaRPr lang="sv-FI"/>
          </a:p>
          <a:p>
            <a:pPr lvl="1">
              <a:buFont typeface="Courier New,monospace" panose="020B0604020202020204" pitchFamily="34" charset="0"/>
              <a:buChar char="o"/>
            </a:pPr>
            <a:r>
              <a:rPr lang="sv-FI" sz="1800">
                <a:latin typeface="Arial"/>
                <a:cs typeface="Arial"/>
              </a:rPr>
              <a:t>Accredited from previous studies</a:t>
            </a:r>
          </a:p>
          <a:p>
            <a:endParaRPr lang="sv-FI"/>
          </a:p>
          <a:p>
            <a:r>
              <a:rPr lang="sv-FI" sz="2000">
                <a:latin typeface="Arial"/>
                <a:cs typeface="Arial"/>
              </a:rPr>
              <a:t>You are encouraged to choose courses that form modules of 15 ECTS.</a:t>
            </a:r>
            <a:endParaRPr lang="sv-FI" sz="2000"/>
          </a:p>
          <a:p>
            <a:pPr lvl="1">
              <a:buFont typeface="Courier New,monospace" panose="020B0604020202020204" pitchFamily="34" charset="0"/>
              <a:buChar char="o"/>
            </a:pPr>
            <a:endParaRPr lang="sv-FI" sz="1900"/>
          </a:p>
          <a:p>
            <a:pPr lvl="1">
              <a:buFont typeface="Courier New,monospace" panose="020B0604020202020204" pitchFamily="34" charset="0"/>
              <a:buChar char="o"/>
            </a:pPr>
            <a:endParaRPr lang="sv-FI" sz="1900"/>
          </a:p>
          <a:p>
            <a:pPr lvl="1">
              <a:buFont typeface="Courier New,monospace" panose="020B0604020202020204" pitchFamily="34" charset="0"/>
              <a:buChar char="o"/>
            </a:pPr>
            <a:endParaRPr lang="sv-FI" sz="1900"/>
          </a:p>
          <a:p>
            <a:pPr lvl="1">
              <a:buFont typeface="Courier New,monospace" panose="020B0604020202020204" pitchFamily="34" charset="0"/>
              <a:buChar char="o"/>
            </a:pPr>
            <a:endParaRPr lang="sv-FI" sz="1900"/>
          </a:p>
        </p:txBody>
      </p:sp>
      <p:sp>
        <p:nvSpPr>
          <p:cNvPr id="3" name="Title 2">
            <a:extLst>
              <a:ext uri="{FF2B5EF4-FFF2-40B4-BE49-F238E27FC236}">
                <a16:creationId xmlns:a16="http://schemas.microsoft.com/office/drawing/2014/main" id="{57812FBF-7C45-FB8F-380D-6ECD23686B0A}"/>
              </a:ext>
            </a:extLst>
          </p:cNvPr>
          <p:cNvSpPr>
            <a:spLocks noGrp="1"/>
          </p:cNvSpPr>
          <p:nvPr>
            <p:ph type="title"/>
          </p:nvPr>
        </p:nvSpPr>
        <p:spPr/>
        <p:txBody>
          <a:bodyPr/>
          <a:lstStyle/>
          <a:p>
            <a:r>
              <a:rPr lang="en-US">
                <a:latin typeface="Arial"/>
                <a:cs typeface="Arial"/>
              </a:rPr>
              <a:t>Development Studies 30 </a:t>
            </a:r>
            <a:r>
              <a:rPr lang="en-US" err="1">
                <a:latin typeface="Arial"/>
                <a:cs typeface="Arial"/>
              </a:rPr>
              <a:t>cr</a:t>
            </a:r>
            <a:endParaRPr lang="en-US" err="1"/>
          </a:p>
        </p:txBody>
      </p:sp>
    </p:spTree>
    <p:extLst>
      <p:ext uri="{BB962C8B-B14F-4D97-AF65-F5344CB8AC3E}">
        <p14:creationId xmlns:p14="http://schemas.microsoft.com/office/powerpoint/2010/main" val="80954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4D9974-70E8-4083-80A6-0B337AC3B863}"/>
              </a:ext>
            </a:extLst>
          </p:cNvPr>
          <p:cNvSpPr>
            <a:spLocks noGrp="1"/>
          </p:cNvSpPr>
          <p:nvPr>
            <p:ph sz="half" idx="1"/>
          </p:nvPr>
        </p:nvSpPr>
        <p:spPr>
          <a:xfrm>
            <a:off x="838200" y="2358726"/>
            <a:ext cx="5181600" cy="3465052"/>
          </a:xfrm>
        </p:spPr>
        <p:txBody>
          <a:bodyPr vert="horz" lIns="91440" tIns="45720" rIns="91440" bIns="45720" rtlCol="0" anchor="t">
            <a:normAutofit/>
          </a:bodyPr>
          <a:lstStyle/>
          <a:p>
            <a:pPr>
              <a:buFont typeface="Arial" panose="05000000000000000000" pitchFamily="2" charset="2"/>
              <a:buChar char="•"/>
            </a:pPr>
            <a:r>
              <a:rPr lang="sv-FI" sz="1600">
                <a:latin typeface="Arial"/>
                <a:cs typeface="Arial"/>
              </a:rPr>
              <a:t>Fundamentals </a:t>
            </a:r>
            <a:r>
              <a:rPr lang="sv-FI" sz="1600" err="1">
                <a:latin typeface="Arial"/>
                <a:cs typeface="Arial"/>
              </a:rPr>
              <a:t>of</a:t>
            </a:r>
            <a:r>
              <a:rPr lang="sv-FI" sz="1600">
                <a:latin typeface="Arial"/>
                <a:cs typeface="Arial"/>
              </a:rPr>
              <a:t> Business 20 </a:t>
            </a:r>
            <a:r>
              <a:rPr lang="sv-FI" sz="1600" err="1">
                <a:latin typeface="Arial"/>
                <a:cs typeface="Arial"/>
              </a:rPr>
              <a:t>cr</a:t>
            </a:r>
            <a:r>
              <a:rPr lang="sv-FI" sz="1600">
                <a:latin typeface="Arial"/>
                <a:cs typeface="Arial"/>
              </a:rPr>
              <a:t> (</a:t>
            </a:r>
            <a:r>
              <a:rPr lang="en-US" sz="1600">
                <a:solidFill>
                  <a:schemeClr val="tx1"/>
                </a:solidFill>
                <a:latin typeface="Arial"/>
                <a:cs typeface="Arial"/>
              </a:rPr>
              <a:t>Limited number of places)</a:t>
            </a:r>
            <a:r>
              <a:rPr lang="sv-FI" sz="1600">
                <a:latin typeface="Arial"/>
                <a:cs typeface="Arial"/>
              </a:rPr>
              <a:t> </a:t>
            </a:r>
          </a:p>
          <a:p>
            <a:pPr lvl="1">
              <a:buFont typeface="Courier New" panose="05000000000000000000" pitchFamily="2" charset="2"/>
              <a:buChar char="o"/>
            </a:pPr>
            <a:r>
              <a:rPr lang="sv-FI" sz="1400" err="1">
                <a:latin typeface="Arial"/>
                <a:cs typeface="Arial"/>
              </a:rPr>
              <a:t>Introduction</a:t>
            </a:r>
            <a:r>
              <a:rPr lang="sv-FI" sz="1400">
                <a:latin typeface="Arial"/>
                <a:cs typeface="Arial"/>
              </a:rPr>
              <a:t> to </a:t>
            </a:r>
            <a:r>
              <a:rPr lang="sv-FI" sz="1400" err="1">
                <a:latin typeface="Arial"/>
                <a:cs typeface="Arial"/>
              </a:rPr>
              <a:t>Logistics</a:t>
            </a:r>
            <a:r>
              <a:rPr lang="sv-FI" sz="1400">
                <a:latin typeface="Arial"/>
                <a:cs typeface="Arial"/>
              </a:rPr>
              <a:t>, Period 3 </a:t>
            </a:r>
          </a:p>
          <a:p>
            <a:pPr lvl="1">
              <a:buFont typeface="Courier New" panose="05000000000000000000" pitchFamily="2" charset="2"/>
              <a:buChar char="o"/>
            </a:pPr>
            <a:r>
              <a:rPr lang="sv-FI" sz="1400" err="1">
                <a:latin typeface="Arial"/>
                <a:cs typeface="Arial"/>
              </a:rPr>
              <a:t>Introduction</a:t>
            </a:r>
            <a:r>
              <a:rPr lang="sv-FI" sz="1400">
                <a:latin typeface="Arial"/>
                <a:cs typeface="Arial"/>
              </a:rPr>
              <a:t> to Business Administration, P1 </a:t>
            </a:r>
            <a:endParaRPr lang="sv-FI" sz="1400"/>
          </a:p>
          <a:p>
            <a:pPr lvl="1">
              <a:buFont typeface="Courier New" panose="05000000000000000000" pitchFamily="2" charset="2"/>
              <a:buChar char="o"/>
            </a:pPr>
            <a:r>
              <a:rPr lang="sv-FI" sz="1400" err="1">
                <a:latin typeface="Arial"/>
                <a:cs typeface="Arial"/>
              </a:rPr>
              <a:t>Introduction</a:t>
            </a:r>
            <a:r>
              <a:rPr lang="sv-FI" sz="1400">
                <a:latin typeface="Arial"/>
                <a:cs typeface="Arial"/>
              </a:rPr>
              <a:t> to </a:t>
            </a:r>
            <a:r>
              <a:rPr lang="sv-FI" sz="1400" err="1">
                <a:latin typeface="Arial"/>
                <a:cs typeface="Arial"/>
              </a:rPr>
              <a:t>Accounting</a:t>
            </a:r>
            <a:r>
              <a:rPr lang="sv-FI" sz="1400">
                <a:latin typeface="Arial"/>
                <a:cs typeface="Arial"/>
              </a:rPr>
              <a:t>, P2 </a:t>
            </a:r>
          </a:p>
          <a:p>
            <a:pPr lvl="1">
              <a:buFont typeface="Courier New" panose="05000000000000000000" pitchFamily="2" charset="2"/>
              <a:buChar char="o"/>
            </a:pPr>
            <a:r>
              <a:rPr lang="sv-FI" sz="1400" err="1">
                <a:latin typeface="Arial"/>
                <a:cs typeface="Arial"/>
              </a:rPr>
              <a:t>Introduction</a:t>
            </a:r>
            <a:r>
              <a:rPr lang="sv-FI" sz="1400">
                <a:latin typeface="Arial"/>
                <a:cs typeface="Arial"/>
              </a:rPr>
              <a:t> to Marketing, P2</a:t>
            </a:r>
          </a:p>
          <a:p>
            <a:pPr>
              <a:buFont typeface="Arial" panose="05000000000000000000" pitchFamily="2" charset="2"/>
              <a:buChar char="•"/>
            </a:pPr>
            <a:endParaRPr lang="sv-FI" sz="1600"/>
          </a:p>
          <a:p>
            <a:pPr>
              <a:buFont typeface="Arial" panose="05000000000000000000" pitchFamily="2" charset="2"/>
              <a:buChar char="•"/>
            </a:pPr>
            <a:r>
              <a:rPr lang="sv-FI" sz="1600" err="1">
                <a:latin typeface="Arial"/>
                <a:cs typeface="Arial"/>
              </a:rPr>
              <a:t>Entrepreneurship</a:t>
            </a:r>
            <a:r>
              <a:rPr lang="sv-FI" sz="1600">
                <a:latin typeface="Arial"/>
                <a:cs typeface="Arial"/>
              </a:rPr>
              <a:t> 15 sp </a:t>
            </a:r>
          </a:p>
          <a:p>
            <a:pPr lvl="1">
              <a:buFont typeface="Courier New" panose="05000000000000000000" pitchFamily="2" charset="2"/>
              <a:buChar char="o"/>
            </a:pPr>
            <a:r>
              <a:rPr lang="sv-FI" sz="1400" err="1">
                <a:latin typeface="Arial"/>
                <a:cs typeface="Arial"/>
              </a:rPr>
              <a:t>Entrepreneurial</a:t>
            </a:r>
            <a:r>
              <a:rPr lang="sv-FI" sz="1400">
                <a:latin typeface="Arial"/>
                <a:cs typeface="Arial"/>
              </a:rPr>
              <a:t> </a:t>
            </a:r>
            <a:r>
              <a:rPr lang="sv-FI" sz="1400" err="1">
                <a:latin typeface="Arial"/>
                <a:cs typeface="Arial"/>
              </a:rPr>
              <a:t>Mindset</a:t>
            </a:r>
            <a:r>
              <a:rPr lang="sv-FI" sz="1400">
                <a:latin typeface="Arial"/>
                <a:cs typeface="Arial"/>
              </a:rPr>
              <a:t> &amp; </a:t>
            </a:r>
            <a:r>
              <a:rPr lang="sv-FI" sz="1400" err="1">
                <a:latin typeface="Arial"/>
                <a:cs typeface="Arial"/>
              </a:rPr>
              <a:t>Skills</a:t>
            </a:r>
            <a:r>
              <a:rPr lang="sv-FI" sz="1400">
                <a:latin typeface="Arial"/>
                <a:cs typeface="Arial"/>
              </a:rPr>
              <a:t> , P3</a:t>
            </a:r>
          </a:p>
          <a:p>
            <a:pPr lvl="1">
              <a:buFont typeface="Courier New" panose="05000000000000000000" pitchFamily="2" charset="2"/>
              <a:buChar char="o"/>
            </a:pPr>
            <a:r>
              <a:rPr lang="sv-FI" sz="1400">
                <a:latin typeface="Arial"/>
                <a:cs typeface="Arial"/>
              </a:rPr>
              <a:t>Business </a:t>
            </a:r>
            <a:r>
              <a:rPr lang="sv-FI" sz="1400" err="1">
                <a:latin typeface="Arial"/>
                <a:cs typeface="Arial"/>
              </a:rPr>
              <a:t>Modelling</a:t>
            </a:r>
            <a:r>
              <a:rPr lang="sv-FI" sz="1400">
                <a:latin typeface="Arial"/>
                <a:cs typeface="Arial"/>
              </a:rPr>
              <a:t> and </a:t>
            </a:r>
            <a:r>
              <a:rPr lang="sv-FI" sz="1400" err="1">
                <a:latin typeface="Arial"/>
                <a:cs typeface="Arial"/>
              </a:rPr>
              <a:t>Validation</a:t>
            </a:r>
            <a:r>
              <a:rPr lang="sv-FI" sz="1400">
                <a:latin typeface="Arial"/>
                <a:cs typeface="Arial"/>
              </a:rPr>
              <a:t>, P4</a:t>
            </a:r>
            <a:endParaRPr lang="sv-FI" sz="2800">
              <a:latin typeface="Arial"/>
              <a:cs typeface="Arial"/>
            </a:endParaRPr>
          </a:p>
          <a:p>
            <a:pPr lvl="1">
              <a:buFont typeface="Courier New" panose="05000000000000000000" pitchFamily="2" charset="2"/>
              <a:buChar char="o"/>
            </a:pPr>
            <a:r>
              <a:rPr lang="sv-FI" sz="1400">
                <a:latin typeface="Arial"/>
                <a:cs typeface="Arial"/>
              </a:rPr>
              <a:t>Business </a:t>
            </a:r>
            <a:r>
              <a:rPr lang="sv-FI" sz="1400" err="1">
                <a:latin typeface="Arial"/>
                <a:cs typeface="Arial"/>
              </a:rPr>
              <a:t>Practicalities</a:t>
            </a:r>
            <a:r>
              <a:rPr lang="sv-FI" sz="1400">
                <a:latin typeface="Arial"/>
                <a:cs typeface="Arial"/>
              </a:rPr>
              <a:t>, P3</a:t>
            </a:r>
            <a:endParaRPr lang="sv-FI" sz="2800">
              <a:latin typeface="Arial"/>
              <a:cs typeface="Arial"/>
            </a:endParaRPr>
          </a:p>
          <a:p>
            <a:pPr>
              <a:buFont typeface="Arial" panose="05000000000000000000" pitchFamily="2" charset="2"/>
              <a:buChar char="•"/>
            </a:pPr>
            <a:endParaRPr lang="sv-FI" sz="1600"/>
          </a:p>
          <a:p>
            <a:pPr lvl="1">
              <a:buFont typeface="Courier New" panose="05000000000000000000" pitchFamily="2" charset="2"/>
              <a:buChar char="o"/>
            </a:pPr>
            <a:endParaRPr lang="sv-FI" sz="2800">
              <a:solidFill>
                <a:schemeClr val="tx1"/>
              </a:solidFill>
            </a:endParaRPr>
          </a:p>
          <a:p>
            <a:pPr>
              <a:buFont typeface="Arial" panose="05000000000000000000" pitchFamily="2" charset="2"/>
              <a:buChar char="•"/>
            </a:pPr>
            <a:endParaRPr lang="sv-FI"/>
          </a:p>
          <a:p>
            <a:pPr marL="0" indent="0">
              <a:buNone/>
            </a:pPr>
            <a:endParaRPr lang="sv-FI"/>
          </a:p>
          <a:p>
            <a:pPr>
              <a:buFont typeface="Wingdings" panose="05000000000000000000" pitchFamily="2" charset="2"/>
              <a:buChar char="v"/>
            </a:pPr>
            <a:endParaRPr lang="sv-FI"/>
          </a:p>
        </p:txBody>
      </p:sp>
      <p:sp>
        <p:nvSpPr>
          <p:cNvPr id="4" name="Content Placeholder 3">
            <a:extLst>
              <a:ext uri="{FF2B5EF4-FFF2-40B4-BE49-F238E27FC236}">
                <a16:creationId xmlns:a16="http://schemas.microsoft.com/office/drawing/2014/main" id="{6514CA0C-2B98-B7D8-6131-80FF340511EE}"/>
              </a:ext>
            </a:extLst>
          </p:cNvPr>
          <p:cNvSpPr>
            <a:spLocks noGrp="1"/>
          </p:cNvSpPr>
          <p:nvPr>
            <p:ph sz="half" idx="2"/>
          </p:nvPr>
        </p:nvSpPr>
        <p:spPr>
          <a:xfrm>
            <a:off x="6580632" y="2358726"/>
            <a:ext cx="5181600" cy="4476741"/>
          </a:xfrm>
        </p:spPr>
        <p:txBody>
          <a:bodyPr/>
          <a:lstStyle/>
          <a:p>
            <a:pPr>
              <a:buFont typeface="Arial" panose="05000000000000000000" pitchFamily="2" charset="2"/>
              <a:buChar char="•"/>
            </a:pPr>
            <a:r>
              <a:rPr lang="sv-FI" sz="1600">
                <a:latin typeface="Arial"/>
                <a:cs typeface="Arial"/>
              </a:rPr>
              <a:t>Online Media 15 sp </a:t>
            </a:r>
          </a:p>
          <a:p>
            <a:pPr lvl="1">
              <a:buFont typeface="Courier New" panose="05000000000000000000" pitchFamily="2" charset="2"/>
              <a:buChar char="o"/>
            </a:pPr>
            <a:r>
              <a:rPr lang="sv-FI" sz="1400">
                <a:solidFill>
                  <a:schemeClr val="tx1"/>
                </a:solidFill>
                <a:latin typeface="Arial"/>
                <a:cs typeface="Arial"/>
              </a:rPr>
              <a:t>Game Design and Production, P3-4</a:t>
            </a:r>
          </a:p>
          <a:p>
            <a:pPr marL="0" indent="0">
              <a:buNone/>
            </a:pPr>
            <a:endParaRPr lang="en-US" sz="1600"/>
          </a:p>
          <a:p>
            <a:endParaRPr lang="en-US" sz="1600"/>
          </a:p>
          <a:p>
            <a:r>
              <a:rPr lang="en-US" sz="1600"/>
              <a:t>Finnish for Beginners 1, 2 &amp; 3 - 15 ECTS*</a:t>
            </a:r>
          </a:p>
          <a:p>
            <a:r>
              <a:rPr lang="en-US" sz="1600"/>
              <a:t>Swedish for Beginners 3 &amp; 4 - 10 ECTS*</a:t>
            </a:r>
          </a:p>
          <a:p>
            <a:endParaRPr lang="en-US" sz="1600"/>
          </a:p>
          <a:p>
            <a:endParaRPr lang="en-US" sz="1600"/>
          </a:p>
          <a:p>
            <a:pPr marL="0" indent="0">
              <a:buNone/>
            </a:pPr>
            <a:r>
              <a:rPr lang="en-US" sz="1600"/>
              <a:t>*</a:t>
            </a:r>
            <a:r>
              <a:rPr lang="en-US" sz="1400" i="1"/>
              <a:t>Only for students with English as first language in Sisu</a:t>
            </a:r>
            <a:endParaRPr lang="en-US" sz="1600" i="1"/>
          </a:p>
          <a:p>
            <a:endParaRPr lang="sv-FI"/>
          </a:p>
        </p:txBody>
      </p:sp>
      <p:sp>
        <p:nvSpPr>
          <p:cNvPr id="3" name="Title 2">
            <a:extLst>
              <a:ext uri="{FF2B5EF4-FFF2-40B4-BE49-F238E27FC236}">
                <a16:creationId xmlns:a16="http://schemas.microsoft.com/office/drawing/2014/main" id="{EBB0D830-D1F9-446F-839D-C73F89FE68A8}"/>
              </a:ext>
            </a:extLst>
          </p:cNvPr>
          <p:cNvSpPr>
            <a:spLocks noGrp="1"/>
          </p:cNvSpPr>
          <p:nvPr>
            <p:ph type="title"/>
          </p:nvPr>
        </p:nvSpPr>
        <p:spPr/>
        <p:txBody>
          <a:bodyPr>
            <a:normAutofit fontScale="90000"/>
          </a:bodyPr>
          <a:lstStyle/>
          <a:p>
            <a:r>
              <a:rPr lang="sv-FI" err="1">
                <a:latin typeface="Arial"/>
                <a:cs typeface="Arial"/>
              </a:rPr>
              <a:t>Development</a:t>
            </a:r>
            <a:r>
              <a:rPr lang="sv-FI">
                <a:latin typeface="Arial"/>
                <a:cs typeface="Arial"/>
              </a:rPr>
              <a:t> studies at Arcada – </a:t>
            </a:r>
            <a:r>
              <a:rPr lang="sv-FI" err="1">
                <a:latin typeface="Arial"/>
                <a:cs typeface="Arial"/>
              </a:rPr>
              <a:t>within</a:t>
            </a:r>
            <a:r>
              <a:rPr lang="sv-FI">
                <a:latin typeface="Arial"/>
                <a:cs typeface="Arial"/>
              </a:rPr>
              <a:t> </a:t>
            </a:r>
            <a:r>
              <a:rPr lang="sv-FI" err="1">
                <a:latin typeface="Arial"/>
                <a:cs typeface="Arial"/>
              </a:rPr>
              <a:t>your</a:t>
            </a:r>
            <a:r>
              <a:rPr lang="sv-FI">
                <a:latin typeface="Arial"/>
                <a:cs typeface="Arial"/>
              </a:rPr>
              <a:t> </a:t>
            </a:r>
            <a:r>
              <a:rPr lang="sv-FI" err="1">
                <a:latin typeface="Arial"/>
                <a:cs typeface="Arial"/>
              </a:rPr>
              <a:t>study</a:t>
            </a:r>
            <a:r>
              <a:rPr lang="sv-FI">
                <a:latin typeface="Arial"/>
                <a:cs typeface="Arial"/>
              </a:rPr>
              <a:t> plan</a:t>
            </a:r>
          </a:p>
        </p:txBody>
      </p:sp>
      <p:sp>
        <p:nvSpPr>
          <p:cNvPr id="5" name="TextBox 4">
            <a:extLst>
              <a:ext uri="{FF2B5EF4-FFF2-40B4-BE49-F238E27FC236}">
                <a16:creationId xmlns:a16="http://schemas.microsoft.com/office/drawing/2014/main" id="{3FA17B9F-DA1F-51A4-BC38-7B7FFC0EA888}"/>
              </a:ext>
            </a:extLst>
          </p:cNvPr>
          <p:cNvSpPr txBox="1"/>
          <p:nvPr/>
        </p:nvSpPr>
        <p:spPr>
          <a:xfrm>
            <a:off x="2834640" y="5852160"/>
            <a:ext cx="6007608" cy="877163"/>
          </a:xfrm>
          <a:prstGeom prst="rect">
            <a:avLst/>
          </a:prstGeom>
          <a:noFill/>
        </p:spPr>
        <p:txBody>
          <a:bodyPr wrap="square" rtlCol="0">
            <a:spAutoFit/>
          </a:bodyPr>
          <a:lstStyle/>
          <a:p>
            <a:pPr lvl="1"/>
            <a:r>
              <a:rPr lang="en-US" sz="1700">
                <a:cs typeface="Arial"/>
              </a:rPr>
              <a:t>Scheduled to minimize overlap with IT courses.</a:t>
            </a:r>
            <a:endParaRPr lang="sv-FI" sz="1600"/>
          </a:p>
          <a:p>
            <a:pPr>
              <a:buFont typeface="Arial" panose="05000000000000000000" pitchFamily="2" charset="2"/>
              <a:buChar char="•"/>
            </a:pPr>
            <a:endParaRPr lang="sv-FI" sz="1600"/>
          </a:p>
          <a:p>
            <a:endParaRPr lang="sv-FI"/>
          </a:p>
        </p:txBody>
      </p:sp>
    </p:spTree>
    <p:extLst>
      <p:ext uri="{BB962C8B-B14F-4D97-AF65-F5344CB8AC3E}">
        <p14:creationId xmlns:p14="http://schemas.microsoft.com/office/powerpoint/2010/main" val="3113568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B3434D-AE26-B720-883B-BF0ABCA7622D}"/>
              </a:ext>
            </a:extLst>
          </p:cNvPr>
          <p:cNvSpPr>
            <a:spLocks noGrp="1"/>
          </p:cNvSpPr>
          <p:nvPr>
            <p:ph sz="half" idx="1"/>
          </p:nvPr>
        </p:nvSpPr>
        <p:spPr>
          <a:xfrm>
            <a:off x="769189" y="2012203"/>
            <a:ext cx="4889739" cy="4699493"/>
          </a:xfrm>
        </p:spPr>
        <p:txBody>
          <a:bodyPr vert="horz" lIns="91440" tIns="45720" rIns="91440" bIns="45720" rtlCol="0" anchor="t">
            <a:normAutofit fontScale="92500" lnSpcReduction="20000"/>
          </a:bodyPr>
          <a:lstStyle/>
          <a:p>
            <a:r>
              <a:rPr lang="sv-FI" sz="1600"/>
              <a:t>Go to the </a:t>
            </a:r>
            <a:r>
              <a:rPr lang="sv-FI" sz="1600" err="1"/>
              <a:t>search</a:t>
            </a:r>
            <a:r>
              <a:rPr lang="sv-FI" sz="1600"/>
              <a:t> </a:t>
            </a:r>
            <a:r>
              <a:rPr lang="sv-FI" sz="1600" err="1"/>
              <a:t>function</a:t>
            </a:r>
            <a:r>
              <a:rPr lang="sv-FI" sz="1600"/>
              <a:t> in Sisu and </a:t>
            </a:r>
            <a:r>
              <a:rPr lang="sv-FI" sz="1600" err="1"/>
              <a:t>search</a:t>
            </a:r>
            <a:r>
              <a:rPr lang="sv-FI" sz="1600"/>
              <a:t> for </a:t>
            </a:r>
            <a:r>
              <a:rPr lang="sv-FI" sz="1600" err="1"/>
              <a:t>Development</a:t>
            </a:r>
            <a:r>
              <a:rPr lang="sv-FI" sz="1600"/>
              <a:t> studies</a:t>
            </a:r>
          </a:p>
          <a:p>
            <a:endParaRPr lang="sv-FI" sz="1600"/>
          </a:p>
          <a:p>
            <a:r>
              <a:rPr lang="sv-FI" sz="1600"/>
              <a:t>Check </a:t>
            </a:r>
            <a:r>
              <a:rPr lang="sv-FI" sz="1600" err="1"/>
              <a:t>who</a:t>
            </a:r>
            <a:r>
              <a:rPr lang="sv-FI" sz="1600"/>
              <a:t> </a:t>
            </a:r>
            <a:r>
              <a:rPr lang="sv-FI" sz="1600" err="1"/>
              <a:t>can</a:t>
            </a:r>
            <a:r>
              <a:rPr lang="sv-FI" sz="1600"/>
              <a:t> </a:t>
            </a:r>
            <a:r>
              <a:rPr lang="sv-FI" sz="1600" err="1"/>
              <a:t>enroll</a:t>
            </a:r>
            <a:r>
              <a:rPr lang="sv-FI" sz="1600"/>
              <a:t> in the </a:t>
            </a:r>
            <a:r>
              <a:rPr lang="sv-FI" sz="1600" err="1"/>
              <a:t>course</a:t>
            </a:r>
            <a:r>
              <a:rPr lang="sv-FI" sz="1600"/>
              <a:t> and </a:t>
            </a:r>
            <a:r>
              <a:rPr lang="sv-FI" sz="1600" err="1"/>
              <a:t>if</a:t>
            </a:r>
            <a:r>
              <a:rPr lang="sv-FI" sz="1600"/>
              <a:t> </a:t>
            </a:r>
            <a:r>
              <a:rPr lang="sv-FI" sz="1600" err="1"/>
              <a:t>you</a:t>
            </a:r>
            <a:r>
              <a:rPr lang="sv-FI" sz="1600"/>
              <a:t> </a:t>
            </a:r>
            <a:r>
              <a:rPr lang="sv-FI" sz="1600" err="1"/>
              <a:t>meet</a:t>
            </a:r>
            <a:r>
              <a:rPr lang="sv-FI" sz="1600"/>
              <a:t> the pre-</a:t>
            </a:r>
            <a:r>
              <a:rPr lang="sv-FI" sz="1600" err="1"/>
              <a:t>requisites</a:t>
            </a:r>
            <a:r>
              <a:rPr lang="sv-FI" sz="1600"/>
              <a:t>.</a:t>
            </a:r>
          </a:p>
          <a:p>
            <a:endParaRPr lang="sv-FI" sz="1600"/>
          </a:p>
          <a:p>
            <a:r>
              <a:rPr lang="sv-FI" sz="1600"/>
              <a:t>Contact </a:t>
            </a:r>
            <a:r>
              <a:rPr lang="sv-FI" sz="1600" err="1"/>
              <a:t>study</a:t>
            </a:r>
            <a:r>
              <a:rPr lang="sv-FI" sz="1600"/>
              <a:t> </a:t>
            </a:r>
            <a:r>
              <a:rPr lang="sv-FI" sz="1600" err="1"/>
              <a:t>counselor</a:t>
            </a:r>
            <a:endParaRPr lang="sv-FI" sz="1600"/>
          </a:p>
          <a:p>
            <a:endParaRPr lang="sv-FI" sz="1600"/>
          </a:p>
          <a:p>
            <a:r>
              <a:rPr lang="sv-FI" sz="1600"/>
              <a:t>Register </a:t>
            </a:r>
            <a:r>
              <a:rPr lang="sv-FI" sz="1600" err="1"/>
              <a:t>after</a:t>
            </a:r>
            <a:r>
              <a:rPr lang="sv-FI" sz="1600"/>
              <a:t> </a:t>
            </a:r>
            <a:r>
              <a:rPr lang="sv-FI" sz="1600" err="1"/>
              <a:t>you</a:t>
            </a:r>
            <a:r>
              <a:rPr lang="sv-FI" sz="1600"/>
              <a:t> </a:t>
            </a:r>
            <a:r>
              <a:rPr lang="sv-FI" sz="1600" err="1"/>
              <a:t>have</a:t>
            </a:r>
            <a:r>
              <a:rPr lang="sv-FI" sz="1600"/>
              <a:t> </a:t>
            </a:r>
            <a:r>
              <a:rPr lang="sv-FI" sz="1600" err="1"/>
              <a:t>added</a:t>
            </a:r>
            <a:r>
              <a:rPr lang="sv-FI" sz="1600"/>
              <a:t> the </a:t>
            </a:r>
            <a:r>
              <a:rPr lang="sv-FI" sz="1600" err="1"/>
              <a:t>course</a:t>
            </a:r>
            <a:r>
              <a:rPr lang="sv-FI" sz="1600"/>
              <a:t> to </a:t>
            </a:r>
            <a:r>
              <a:rPr lang="sv-FI" sz="1600" err="1"/>
              <a:t>your</a:t>
            </a:r>
            <a:r>
              <a:rPr lang="sv-FI" sz="1600"/>
              <a:t> </a:t>
            </a:r>
            <a:r>
              <a:rPr lang="sv-FI" sz="1600" err="1"/>
              <a:t>study</a:t>
            </a:r>
            <a:r>
              <a:rPr lang="sv-FI" sz="1600"/>
              <a:t> plan in Sisu </a:t>
            </a:r>
          </a:p>
          <a:p>
            <a:endParaRPr lang="sv-FI" sz="1600"/>
          </a:p>
          <a:p>
            <a:r>
              <a:rPr lang="sv-FI" sz="1600" err="1"/>
              <a:t>Instructions</a:t>
            </a:r>
            <a:r>
              <a:rPr lang="sv-FI" sz="1600"/>
              <a:t> and information is </a:t>
            </a:r>
            <a:r>
              <a:rPr lang="sv-FI" sz="1600" err="1"/>
              <a:t>available</a:t>
            </a:r>
            <a:r>
              <a:rPr lang="sv-FI" sz="1600"/>
              <a:t> on </a:t>
            </a:r>
            <a:r>
              <a:rPr lang="sv-FI" sz="1600">
                <a:solidFill>
                  <a:schemeClr val="bg2"/>
                </a:solidFill>
              </a:rPr>
              <a:t>Start</a:t>
            </a:r>
          </a:p>
          <a:p>
            <a:endParaRPr lang="sv-FI" sz="1600">
              <a:latin typeface="Arial"/>
              <a:cs typeface="Arial"/>
            </a:endParaRPr>
          </a:p>
          <a:p>
            <a:pPr marL="0" indent="0">
              <a:buNone/>
            </a:pPr>
            <a:r>
              <a:rPr lang="sv-FI" sz="1600" err="1">
                <a:latin typeface="Arial"/>
                <a:cs typeface="Arial"/>
              </a:rPr>
              <a:t>Example</a:t>
            </a:r>
            <a:r>
              <a:rPr lang="sv-FI" sz="1600">
                <a:latin typeface="Arial"/>
                <a:cs typeface="Arial"/>
              </a:rPr>
              <a:t>: </a:t>
            </a:r>
          </a:p>
          <a:p>
            <a:r>
              <a:rPr lang="sv-FI" sz="1600" err="1">
                <a:latin typeface="Arial"/>
                <a:cs typeface="Arial"/>
              </a:rPr>
              <a:t>Becoming</a:t>
            </a:r>
            <a:r>
              <a:rPr lang="sv-FI" sz="1600">
                <a:latin typeface="Arial"/>
                <a:cs typeface="Arial"/>
              </a:rPr>
              <a:t> an </a:t>
            </a:r>
            <a:r>
              <a:rPr lang="sv-FI" sz="1600" err="1">
                <a:latin typeface="Arial"/>
                <a:cs typeface="Arial"/>
              </a:rPr>
              <a:t>Entrepreneur</a:t>
            </a:r>
            <a:r>
              <a:rPr lang="sv-FI" sz="1600">
                <a:latin typeface="Arial"/>
                <a:cs typeface="Arial"/>
              </a:rPr>
              <a:t> Pre-</a:t>
            </a:r>
            <a:r>
              <a:rPr lang="sv-FI" sz="1600" err="1">
                <a:latin typeface="Arial"/>
                <a:cs typeface="Arial"/>
              </a:rPr>
              <a:t>incubator</a:t>
            </a:r>
            <a:r>
              <a:rPr lang="sv-FI" sz="1600">
                <a:latin typeface="Arial"/>
                <a:cs typeface="Arial"/>
              </a:rPr>
              <a:t> Program 15 sp (</a:t>
            </a:r>
            <a:r>
              <a:rPr lang="sv-FI" sz="1600" err="1">
                <a:latin typeface="Arial"/>
                <a:cs typeface="Arial"/>
              </a:rPr>
              <a:t>application</a:t>
            </a:r>
            <a:r>
              <a:rPr lang="sv-FI" sz="1600">
                <a:latin typeface="Arial"/>
                <a:cs typeface="Arial"/>
              </a:rPr>
              <a:t>)</a:t>
            </a:r>
            <a:endParaRPr lang="en-US" sz="1600">
              <a:latin typeface="Arial"/>
              <a:cs typeface="Arial"/>
            </a:endParaRPr>
          </a:p>
          <a:p>
            <a:r>
              <a:rPr lang="sv-FI" sz="1600" err="1">
                <a:latin typeface="Arial"/>
                <a:cs typeface="Arial"/>
              </a:rPr>
              <a:t>Compassion</a:t>
            </a:r>
            <a:r>
              <a:rPr lang="sv-FI" sz="1600">
                <a:latin typeface="Arial"/>
                <a:cs typeface="Arial"/>
              </a:rPr>
              <a:t> at </a:t>
            </a:r>
            <a:r>
              <a:rPr lang="sv-FI" sz="1600" err="1">
                <a:latin typeface="Arial"/>
                <a:cs typeface="Arial"/>
              </a:rPr>
              <a:t>work</a:t>
            </a:r>
            <a:r>
              <a:rPr lang="sv-FI" sz="1600">
                <a:latin typeface="Arial"/>
                <a:cs typeface="Arial"/>
              </a:rPr>
              <a:t>, 5 sp</a:t>
            </a:r>
            <a:br>
              <a:rPr lang="sv-FI" sz="1600"/>
            </a:br>
            <a:endParaRPr lang="sv-FI" sz="1600"/>
          </a:p>
        </p:txBody>
      </p:sp>
      <p:sp>
        <p:nvSpPr>
          <p:cNvPr id="3" name="Title 2">
            <a:extLst>
              <a:ext uri="{FF2B5EF4-FFF2-40B4-BE49-F238E27FC236}">
                <a16:creationId xmlns:a16="http://schemas.microsoft.com/office/drawing/2014/main" id="{0B5B5473-7F7B-8CFC-7409-C09A4433F465}"/>
              </a:ext>
            </a:extLst>
          </p:cNvPr>
          <p:cNvSpPr>
            <a:spLocks noGrp="1"/>
          </p:cNvSpPr>
          <p:nvPr>
            <p:ph type="title"/>
          </p:nvPr>
        </p:nvSpPr>
        <p:spPr/>
        <p:txBody>
          <a:bodyPr anchor="b">
            <a:normAutofit/>
          </a:bodyPr>
          <a:lstStyle/>
          <a:p>
            <a:r>
              <a:rPr lang="sv-FI" sz="3100" err="1"/>
              <a:t>Development</a:t>
            </a:r>
            <a:r>
              <a:rPr lang="sv-FI" sz="3100"/>
              <a:t> Studies at Arcada </a:t>
            </a:r>
            <a:r>
              <a:rPr lang="sv-FI" sz="3100" err="1"/>
              <a:t>offered</a:t>
            </a:r>
            <a:r>
              <a:rPr lang="sv-FI" sz="3100"/>
              <a:t> by </a:t>
            </a:r>
            <a:r>
              <a:rPr lang="sv-FI" sz="3100" err="1"/>
              <a:t>other</a:t>
            </a:r>
            <a:r>
              <a:rPr lang="sv-FI" sz="3100"/>
              <a:t> </a:t>
            </a:r>
            <a:r>
              <a:rPr lang="sv-FI" sz="3100" err="1"/>
              <a:t>degree</a:t>
            </a:r>
            <a:r>
              <a:rPr lang="sv-FI" sz="3100"/>
              <a:t> </a:t>
            </a:r>
            <a:r>
              <a:rPr lang="sv-FI" sz="3100" err="1"/>
              <a:t>programmes</a:t>
            </a:r>
            <a:endParaRPr lang="sv-FI" sz="3100"/>
          </a:p>
        </p:txBody>
      </p:sp>
      <p:pic>
        <p:nvPicPr>
          <p:cNvPr id="4" name="Picture 3" descr="A screenshot of a web page&#10;&#10;AI-generated content may be incorrect.">
            <a:extLst>
              <a:ext uri="{FF2B5EF4-FFF2-40B4-BE49-F238E27FC236}">
                <a16:creationId xmlns:a16="http://schemas.microsoft.com/office/drawing/2014/main" id="{465FB94E-E4B6-E57F-5C33-88787B0D051B}"/>
              </a:ext>
            </a:extLst>
          </p:cNvPr>
          <p:cNvPicPr>
            <a:picLocks noChangeAspect="1"/>
          </p:cNvPicPr>
          <p:nvPr/>
        </p:nvPicPr>
        <p:blipFill>
          <a:blip r:embed="rId3"/>
          <a:stretch>
            <a:fillRect/>
          </a:stretch>
        </p:blipFill>
        <p:spPr>
          <a:xfrm>
            <a:off x="5945868" y="2007878"/>
            <a:ext cx="6035944" cy="3404138"/>
          </a:xfrm>
          <a:prstGeom prst="rect">
            <a:avLst/>
          </a:prstGeom>
        </p:spPr>
      </p:pic>
    </p:spTree>
    <p:extLst>
      <p:ext uri="{BB962C8B-B14F-4D97-AF65-F5344CB8AC3E}">
        <p14:creationId xmlns:p14="http://schemas.microsoft.com/office/powerpoint/2010/main" val="309612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03E64B-E634-E957-64FD-6CDDDEA25F05}"/>
              </a:ext>
            </a:extLst>
          </p:cNvPr>
          <p:cNvSpPr>
            <a:spLocks noGrp="1"/>
          </p:cNvSpPr>
          <p:nvPr>
            <p:ph sz="half" idx="1"/>
          </p:nvPr>
        </p:nvSpPr>
        <p:spPr>
          <a:xfrm>
            <a:off x="615141" y="1995578"/>
            <a:ext cx="4947727" cy="4708234"/>
          </a:xfrm>
        </p:spPr>
        <p:txBody>
          <a:bodyPr vert="horz" lIns="91440" tIns="45720" rIns="91440" bIns="45720" rtlCol="0" anchor="t">
            <a:noAutofit/>
          </a:bodyPr>
          <a:lstStyle/>
          <a:p>
            <a:r>
              <a:rPr lang="sv-FI" sz="1400"/>
              <a:t>Go to the </a:t>
            </a:r>
            <a:r>
              <a:rPr lang="sv-FI" sz="1400" err="1"/>
              <a:t>search</a:t>
            </a:r>
            <a:r>
              <a:rPr lang="sv-FI" sz="1400"/>
              <a:t> </a:t>
            </a:r>
            <a:r>
              <a:rPr lang="sv-FI" sz="1400" err="1"/>
              <a:t>function</a:t>
            </a:r>
            <a:r>
              <a:rPr lang="sv-FI" sz="1400"/>
              <a:t> in Sisu and </a:t>
            </a:r>
            <a:r>
              <a:rPr lang="sv-FI" sz="1400" err="1"/>
              <a:t>choose</a:t>
            </a:r>
            <a:r>
              <a:rPr lang="sv-FI" sz="1400"/>
              <a:t> Cross-</a:t>
            </a:r>
            <a:r>
              <a:rPr lang="sv-FI" sz="1400" err="1"/>
              <a:t>institutional</a:t>
            </a:r>
            <a:r>
              <a:rPr lang="sv-FI" sz="1400"/>
              <a:t> </a:t>
            </a:r>
            <a:r>
              <a:rPr lang="sv-FI" sz="1400" err="1"/>
              <a:t>courses</a:t>
            </a:r>
            <a:endParaRPr lang="sv-FI" sz="1400">
              <a:solidFill>
                <a:srgbClr val="FFFFFF"/>
              </a:solidFill>
            </a:endParaRPr>
          </a:p>
          <a:p>
            <a:endParaRPr lang="sv-FI" sz="1400">
              <a:solidFill>
                <a:srgbClr val="FFFFFF"/>
              </a:solidFill>
            </a:endParaRPr>
          </a:p>
          <a:p>
            <a:r>
              <a:rPr lang="sv-FI" sz="1400" err="1">
                <a:solidFill>
                  <a:srgbClr val="FFFFFF"/>
                </a:solidFill>
              </a:rPr>
              <a:t>Choose</a:t>
            </a:r>
            <a:r>
              <a:rPr lang="sv-FI" sz="1400">
                <a:solidFill>
                  <a:srgbClr val="FFFFFF"/>
                </a:solidFill>
              </a:rPr>
              <a:t> a </a:t>
            </a:r>
            <a:r>
              <a:rPr lang="sv-FI" sz="1400" err="1">
                <a:solidFill>
                  <a:srgbClr val="FFFFFF"/>
                </a:solidFill>
              </a:rPr>
              <a:t>network</a:t>
            </a:r>
            <a:r>
              <a:rPr lang="sv-FI" sz="1400">
                <a:solidFill>
                  <a:srgbClr val="FFFFFF"/>
                </a:solidFill>
              </a:rPr>
              <a:t> (Campus Online AMK, </a:t>
            </a:r>
            <a:r>
              <a:rPr lang="sv-FI" sz="1400">
                <a:solidFill>
                  <a:schemeClr val="bg2"/>
                </a:solidFill>
              </a:rPr>
              <a:t>L</a:t>
            </a:r>
            <a:r>
              <a:rPr lang="en-GB" sz="1400" err="1">
                <a:solidFill>
                  <a:schemeClr val="bg2"/>
                </a:solidFill>
              </a:rPr>
              <a:t>anguage</a:t>
            </a:r>
            <a:r>
              <a:rPr lang="en-GB" sz="1400">
                <a:solidFill>
                  <a:schemeClr val="bg2"/>
                </a:solidFill>
              </a:rPr>
              <a:t> studies Arcada Hanken (French, German, Russian, Spanish)</a:t>
            </a:r>
          </a:p>
          <a:p>
            <a:endParaRPr lang="sv-FI" sz="1400">
              <a:solidFill>
                <a:srgbClr val="000000"/>
              </a:solidFill>
            </a:endParaRPr>
          </a:p>
          <a:p>
            <a:r>
              <a:rPr lang="sv-FI" sz="1400"/>
              <a:t>Check </a:t>
            </a:r>
            <a:r>
              <a:rPr lang="sv-FI" sz="1400" err="1"/>
              <a:t>who</a:t>
            </a:r>
            <a:r>
              <a:rPr lang="sv-FI" sz="1400"/>
              <a:t> </a:t>
            </a:r>
            <a:r>
              <a:rPr lang="sv-FI" sz="1400" err="1"/>
              <a:t>can</a:t>
            </a:r>
            <a:r>
              <a:rPr lang="sv-FI" sz="1400"/>
              <a:t> </a:t>
            </a:r>
            <a:r>
              <a:rPr lang="sv-FI" sz="1400" err="1"/>
              <a:t>enroll</a:t>
            </a:r>
            <a:r>
              <a:rPr lang="sv-FI" sz="1400"/>
              <a:t> in the </a:t>
            </a:r>
            <a:r>
              <a:rPr lang="sv-FI" sz="1400" err="1"/>
              <a:t>course</a:t>
            </a:r>
            <a:r>
              <a:rPr lang="sv-FI" sz="1400"/>
              <a:t> and </a:t>
            </a:r>
            <a:r>
              <a:rPr lang="sv-FI" sz="1400" err="1"/>
              <a:t>if</a:t>
            </a:r>
            <a:r>
              <a:rPr lang="sv-FI" sz="1400"/>
              <a:t> </a:t>
            </a:r>
            <a:r>
              <a:rPr lang="sv-FI" sz="1400" err="1"/>
              <a:t>you</a:t>
            </a:r>
            <a:r>
              <a:rPr lang="sv-FI" sz="1400"/>
              <a:t> </a:t>
            </a:r>
            <a:r>
              <a:rPr lang="sv-FI" sz="1400" err="1"/>
              <a:t>meet</a:t>
            </a:r>
            <a:r>
              <a:rPr lang="sv-FI" sz="1400"/>
              <a:t> the pre-</a:t>
            </a:r>
            <a:r>
              <a:rPr lang="sv-FI" sz="1400" err="1"/>
              <a:t>requisites</a:t>
            </a:r>
            <a:r>
              <a:rPr lang="sv-FI" sz="1400"/>
              <a:t>.</a:t>
            </a:r>
            <a:endParaRPr lang="en-US" sz="1400">
              <a:solidFill>
                <a:srgbClr val="000000"/>
              </a:solidFill>
            </a:endParaRPr>
          </a:p>
          <a:p>
            <a:endParaRPr lang="sv-FI" sz="1400">
              <a:solidFill>
                <a:srgbClr val="000000"/>
              </a:solidFill>
            </a:endParaRPr>
          </a:p>
          <a:p>
            <a:r>
              <a:rPr lang="sv-FI" sz="1400"/>
              <a:t>Contact </a:t>
            </a:r>
            <a:r>
              <a:rPr lang="sv-FI" sz="1400" err="1"/>
              <a:t>study</a:t>
            </a:r>
            <a:r>
              <a:rPr lang="sv-FI" sz="1400"/>
              <a:t> </a:t>
            </a:r>
            <a:r>
              <a:rPr lang="sv-FI" sz="1400" err="1"/>
              <a:t>counselor</a:t>
            </a:r>
            <a:r>
              <a:rPr lang="sv-FI" sz="1400"/>
              <a:t> -&gt; </a:t>
            </a:r>
            <a:r>
              <a:rPr lang="sv-FI" sz="1400" err="1"/>
              <a:t>then</a:t>
            </a:r>
            <a:r>
              <a:rPr lang="sv-FI" sz="1400"/>
              <a:t> register</a:t>
            </a:r>
            <a:endParaRPr lang="en-US" sz="1400">
              <a:solidFill>
                <a:srgbClr val="000000"/>
              </a:solidFill>
            </a:endParaRPr>
          </a:p>
          <a:p>
            <a:endParaRPr lang="sv-FI" sz="1400">
              <a:solidFill>
                <a:srgbClr val="000000"/>
              </a:solidFill>
            </a:endParaRPr>
          </a:p>
          <a:p>
            <a:r>
              <a:rPr lang="sv-FI" sz="1400"/>
              <a:t>Register </a:t>
            </a:r>
            <a:r>
              <a:rPr lang="sv-FI" sz="1400" err="1"/>
              <a:t>after</a:t>
            </a:r>
            <a:r>
              <a:rPr lang="sv-FI" sz="1400"/>
              <a:t> </a:t>
            </a:r>
            <a:r>
              <a:rPr lang="sv-FI" sz="1400" err="1"/>
              <a:t>you</a:t>
            </a:r>
            <a:r>
              <a:rPr lang="sv-FI" sz="1400"/>
              <a:t> </a:t>
            </a:r>
            <a:r>
              <a:rPr lang="sv-FI" sz="1400" err="1"/>
              <a:t>have</a:t>
            </a:r>
            <a:r>
              <a:rPr lang="sv-FI" sz="1400"/>
              <a:t> </a:t>
            </a:r>
            <a:r>
              <a:rPr lang="sv-FI" sz="1400" err="1"/>
              <a:t>added</a:t>
            </a:r>
            <a:r>
              <a:rPr lang="sv-FI" sz="1400"/>
              <a:t> the </a:t>
            </a:r>
            <a:r>
              <a:rPr lang="sv-FI" sz="1400" err="1"/>
              <a:t>course</a:t>
            </a:r>
            <a:r>
              <a:rPr lang="sv-FI" sz="1400"/>
              <a:t> to </a:t>
            </a:r>
            <a:r>
              <a:rPr lang="sv-FI" sz="1400" err="1"/>
              <a:t>your</a:t>
            </a:r>
            <a:r>
              <a:rPr lang="sv-FI" sz="1400"/>
              <a:t> </a:t>
            </a:r>
            <a:r>
              <a:rPr lang="sv-FI" sz="1400" err="1"/>
              <a:t>study</a:t>
            </a:r>
            <a:r>
              <a:rPr lang="sv-FI" sz="1400"/>
              <a:t> plan in Sisu </a:t>
            </a:r>
          </a:p>
          <a:p>
            <a:r>
              <a:rPr lang="sv-FI" sz="1400" err="1"/>
              <a:t>Instructions</a:t>
            </a:r>
            <a:r>
              <a:rPr lang="sv-FI" sz="1400"/>
              <a:t> and information is </a:t>
            </a:r>
            <a:r>
              <a:rPr lang="sv-FI" sz="1400" err="1"/>
              <a:t>available</a:t>
            </a:r>
            <a:r>
              <a:rPr lang="sv-FI" sz="1400"/>
              <a:t> on </a:t>
            </a:r>
            <a:r>
              <a:rPr lang="sv-FI" sz="1400">
                <a:hlinkClick r:id="rId2">
                  <a:extLst>
                    <a:ext uri="{A12FA001-AC4F-418D-AE19-62706E023703}">
                      <ahyp:hlinkClr xmlns:ahyp="http://schemas.microsoft.com/office/drawing/2018/hyperlinkcolor" val="tx"/>
                    </a:ext>
                  </a:extLst>
                </a:hlinkClick>
              </a:rPr>
              <a:t>Start</a:t>
            </a:r>
            <a:endParaRPr lang="en-US" sz="1400">
              <a:solidFill>
                <a:srgbClr val="000000"/>
              </a:solidFill>
              <a:ea typeface="Calibri"/>
              <a:hlinkClick r:id="rId2">
                <a:extLst>
                  <a:ext uri="{A12FA001-AC4F-418D-AE19-62706E023703}">
                    <ahyp:hlinkClr xmlns:ahyp="http://schemas.microsoft.com/office/drawing/2018/hyperlinkcolor" val="tx"/>
                  </a:ext>
                </a:extLst>
              </a:hlinkClick>
            </a:endParaRPr>
          </a:p>
        </p:txBody>
      </p:sp>
      <p:sp>
        <p:nvSpPr>
          <p:cNvPr id="3" name="Title 2">
            <a:extLst>
              <a:ext uri="{FF2B5EF4-FFF2-40B4-BE49-F238E27FC236}">
                <a16:creationId xmlns:a16="http://schemas.microsoft.com/office/drawing/2014/main" id="{D4AEB2F5-7109-54A2-B026-41CFC0667865}"/>
              </a:ext>
            </a:extLst>
          </p:cNvPr>
          <p:cNvSpPr>
            <a:spLocks noGrp="1"/>
          </p:cNvSpPr>
          <p:nvPr>
            <p:ph type="title"/>
          </p:nvPr>
        </p:nvSpPr>
        <p:spPr/>
        <p:txBody>
          <a:bodyPr>
            <a:normAutofit fontScale="90000"/>
          </a:bodyPr>
          <a:lstStyle/>
          <a:p>
            <a:r>
              <a:rPr lang="en-US"/>
              <a:t>Development Studies – Cross-institutional courses</a:t>
            </a:r>
          </a:p>
        </p:txBody>
      </p:sp>
      <p:pic>
        <p:nvPicPr>
          <p:cNvPr id="5" name="Picture 4" descr="A screenshot of a computer&#10;&#10;AI-generated content may be incorrect.">
            <a:extLst>
              <a:ext uri="{FF2B5EF4-FFF2-40B4-BE49-F238E27FC236}">
                <a16:creationId xmlns:a16="http://schemas.microsoft.com/office/drawing/2014/main" id="{6276C945-A701-E4A3-71E6-D91C39FF05C5}"/>
              </a:ext>
            </a:extLst>
          </p:cNvPr>
          <p:cNvPicPr>
            <a:picLocks noChangeAspect="1"/>
          </p:cNvPicPr>
          <p:nvPr/>
        </p:nvPicPr>
        <p:blipFill>
          <a:blip r:embed="rId3"/>
          <a:stretch>
            <a:fillRect/>
          </a:stretch>
        </p:blipFill>
        <p:spPr>
          <a:xfrm>
            <a:off x="5562868" y="1995578"/>
            <a:ext cx="6465000" cy="4442848"/>
          </a:xfrm>
          <a:prstGeom prst="rect">
            <a:avLst/>
          </a:prstGeom>
        </p:spPr>
      </p:pic>
    </p:spTree>
    <p:extLst>
      <p:ext uri="{BB962C8B-B14F-4D97-AF65-F5344CB8AC3E}">
        <p14:creationId xmlns:p14="http://schemas.microsoft.com/office/powerpoint/2010/main" val="310868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A7BA1D-84C8-4008-CB9E-4F9E663ED233}"/>
              </a:ext>
            </a:extLst>
          </p:cNvPr>
          <p:cNvSpPr>
            <a:spLocks noGrp="1"/>
          </p:cNvSpPr>
          <p:nvPr>
            <p:ph sz="half" idx="1"/>
          </p:nvPr>
        </p:nvSpPr>
        <p:spPr>
          <a:xfrm>
            <a:off x="838200" y="2870659"/>
            <a:ext cx="10515600" cy="3618286"/>
          </a:xfrm>
        </p:spPr>
        <p:txBody>
          <a:bodyPr vert="horz" lIns="91440" tIns="45720" rIns="91440" bIns="45720" rtlCol="0" anchor="t">
            <a:normAutofit/>
          </a:bodyPr>
          <a:lstStyle/>
          <a:p>
            <a:r>
              <a:rPr lang="en-US" sz="2000">
                <a:latin typeface="Arial"/>
                <a:cs typeface="Arial"/>
              </a:rPr>
              <a:t>Check the course offering (Note: some courses may have a fee)</a:t>
            </a:r>
          </a:p>
          <a:p>
            <a:endParaRPr lang="en-US" sz="2000">
              <a:latin typeface="Arial"/>
              <a:cs typeface="Arial"/>
            </a:endParaRPr>
          </a:p>
          <a:p>
            <a:r>
              <a:rPr lang="en-US" sz="2000">
                <a:latin typeface="Arial"/>
                <a:cs typeface="Arial"/>
              </a:rPr>
              <a:t>Contact your study counsellor / Degree </a:t>
            </a:r>
            <a:r>
              <a:rPr lang="en-US" sz="2000" err="1">
                <a:latin typeface="Arial"/>
                <a:cs typeface="Arial"/>
              </a:rPr>
              <a:t>Programme</a:t>
            </a:r>
            <a:r>
              <a:rPr lang="en-US" sz="2000">
                <a:latin typeface="Arial"/>
                <a:cs typeface="Arial"/>
              </a:rPr>
              <a:t> Director</a:t>
            </a:r>
          </a:p>
          <a:p>
            <a:endParaRPr lang="en-US" sz="2000">
              <a:latin typeface="Arial"/>
              <a:cs typeface="Arial"/>
            </a:endParaRPr>
          </a:p>
          <a:p>
            <a:r>
              <a:rPr lang="en-US" sz="2000">
                <a:latin typeface="Arial"/>
                <a:cs typeface="Arial"/>
              </a:rPr>
              <a:t>Register and complete the course</a:t>
            </a:r>
          </a:p>
          <a:p>
            <a:endParaRPr lang="en-US" sz="2000">
              <a:latin typeface="Arial"/>
              <a:cs typeface="Arial"/>
            </a:endParaRPr>
          </a:p>
          <a:p>
            <a:r>
              <a:rPr lang="en-US" sz="2000">
                <a:latin typeface="Arial"/>
                <a:cs typeface="Arial"/>
              </a:rPr>
              <a:t>Apply for credit transfer using Form 6, available on Start</a:t>
            </a:r>
          </a:p>
          <a:p>
            <a:endParaRPr lang="en-US" sz="2000">
              <a:latin typeface="Arial"/>
              <a:cs typeface="Arial"/>
            </a:endParaRPr>
          </a:p>
          <a:p>
            <a:r>
              <a:rPr lang="en-US" sz="2000">
                <a:latin typeface="Arial"/>
                <a:cs typeface="Arial"/>
              </a:rPr>
              <a:t>You can find courses, for example, at </a:t>
            </a:r>
            <a:r>
              <a:rPr lang="en-US" sz="2000">
                <a:latin typeface="Arial"/>
                <a:cs typeface="Arial"/>
                <a:hlinkClick r:id="rId3"/>
              </a:rPr>
              <a:t>www.opin.fi</a:t>
            </a:r>
            <a:endParaRPr lang="en-US" sz="2000">
              <a:latin typeface="Arial"/>
              <a:cs typeface="Arial"/>
            </a:endParaRPr>
          </a:p>
          <a:p>
            <a:endParaRPr lang="sv-FI"/>
          </a:p>
          <a:p>
            <a:pPr lvl="1"/>
            <a:endParaRPr lang="sv-FI"/>
          </a:p>
          <a:p>
            <a:pPr lvl="1"/>
            <a:endParaRPr lang="sv-FI"/>
          </a:p>
          <a:p>
            <a:pPr lvl="1"/>
            <a:endParaRPr lang="sv-FI"/>
          </a:p>
          <a:p>
            <a:pPr lvl="1"/>
            <a:endParaRPr lang="sv-FI"/>
          </a:p>
          <a:p>
            <a:pPr lvl="1"/>
            <a:endParaRPr lang="sv-FI"/>
          </a:p>
        </p:txBody>
      </p:sp>
      <p:sp>
        <p:nvSpPr>
          <p:cNvPr id="3" name="Title 2">
            <a:extLst>
              <a:ext uri="{FF2B5EF4-FFF2-40B4-BE49-F238E27FC236}">
                <a16:creationId xmlns:a16="http://schemas.microsoft.com/office/drawing/2014/main" id="{2F921176-4AEE-3431-B3E9-90764C69A12B}"/>
              </a:ext>
            </a:extLst>
          </p:cNvPr>
          <p:cNvSpPr>
            <a:spLocks noGrp="1"/>
          </p:cNvSpPr>
          <p:nvPr>
            <p:ph type="title"/>
          </p:nvPr>
        </p:nvSpPr>
        <p:spPr/>
        <p:txBody>
          <a:bodyPr>
            <a:normAutofit fontScale="90000"/>
          </a:bodyPr>
          <a:lstStyle/>
          <a:p>
            <a:r>
              <a:rPr lang="en-US">
                <a:latin typeface="Arial"/>
                <a:cs typeface="Arial"/>
              </a:rPr>
              <a:t>Courses at other higher education institutions (not cross‑institutional studies)</a:t>
            </a:r>
            <a:endParaRPr lang="sv-FI">
              <a:latin typeface="Arial"/>
              <a:cs typeface="Arial"/>
            </a:endParaRPr>
          </a:p>
        </p:txBody>
      </p:sp>
    </p:spTree>
    <p:extLst>
      <p:ext uri="{BB962C8B-B14F-4D97-AF65-F5344CB8AC3E}">
        <p14:creationId xmlns:p14="http://schemas.microsoft.com/office/powerpoint/2010/main" val="157919359"/>
      </p:ext>
    </p:extLst>
  </p:cSld>
  <p:clrMapOvr>
    <a:masterClrMapping/>
  </p:clrMapOvr>
</p:sld>
</file>

<file path=ppt/theme/theme1.xml><?xml version="1.0" encoding="utf-8"?>
<a:theme xmlns:a="http://schemas.openxmlformats.org/drawingml/2006/main" name="Office Theme">
  <a:themeElements>
    <a:clrScheme name="Arcada 2021">
      <a:dk1>
        <a:srgbClr val="000000"/>
      </a:dk1>
      <a:lt1>
        <a:srgbClr val="FFFFFF"/>
      </a:lt1>
      <a:dk2>
        <a:srgbClr val="6E2878"/>
      </a:dk2>
      <a:lt2>
        <a:srgbClr val="FFFFFF"/>
      </a:lt2>
      <a:accent1>
        <a:srgbClr val="6E2878"/>
      </a:accent1>
      <a:accent2>
        <a:srgbClr val="ED7D31"/>
      </a:accent2>
      <a:accent3>
        <a:srgbClr val="015AA9"/>
      </a:accent3>
      <a:accent4>
        <a:srgbClr val="E9DDEA"/>
      </a:accent4>
      <a:accent5>
        <a:srgbClr val="FBE5D5"/>
      </a:accent5>
      <a:accent6>
        <a:srgbClr val="000000"/>
      </a:accent6>
      <a:hlink>
        <a:srgbClr val="6E287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rcada PowerPoint mall 2021.potx" id="{61E82E50-7C02-48F9-B0B1-59BEA0A04EED}" vid="{2AF1033C-D6E5-4FAF-887C-773903B31F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208b42-8a05-48c6-b09c-0d3e2511f919">
      <Terms xmlns="http://schemas.microsoft.com/office/infopath/2007/PartnerControls"/>
    </lcf76f155ced4ddcb4097134ff3c332f>
    <TaxCatchAll xmlns="698f6d7f-fdaa-4810-b1ea-9a5ba10f746b" xsi:nil="true"/>
    <cc xmlns="53208b42-8a05-48c6-b09c-0d3e2511f919" xsi:nil="true"/>
    <SharedWithUsers xmlns="698f6d7f-fdaa-4810-b1ea-9a5ba10f746b">
      <UserInfo>
        <DisplayName>Hanna Grönholm</DisplayName>
        <AccountId>19</AccountId>
        <AccountType/>
      </UserInfo>
      <UserInfo>
        <DisplayName>Dennis Biström</DisplayName>
        <AccountId>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FC132A6421CA42817F73CD885D25F6" ma:contentTypeVersion="19" ma:contentTypeDescription="Create a new document." ma:contentTypeScope="" ma:versionID="b5db1f3790e43410e39907e13ee8e583">
  <xsd:schema xmlns:xsd="http://www.w3.org/2001/XMLSchema" xmlns:xs="http://www.w3.org/2001/XMLSchema" xmlns:p="http://schemas.microsoft.com/office/2006/metadata/properties" xmlns:ns2="53208b42-8a05-48c6-b09c-0d3e2511f919" xmlns:ns3="698f6d7f-fdaa-4810-b1ea-9a5ba10f746b" targetNamespace="http://schemas.microsoft.com/office/2006/metadata/properties" ma:root="true" ma:fieldsID="43c295911d64ce5c6ded0b84775dc1c5" ns2:_="" ns3:_="">
    <xsd:import namespace="53208b42-8a05-48c6-b09c-0d3e2511f919"/>
    <xsd:import namespace="698f6d7f-fdaa-4810-b1ea-9a5ba10f746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cc"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08b42-8a05-48c6-b09c-0d3e2511f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4935d10-77eb-412a-92fc-f729eab0176e" ma:termSetId="09814cd3-568e-fe90-9814-8d621ff8fb84" ma:anchorId="fba54fb3-c3e1-fe81-a776-ca4b69148c4d" ma:open="true" ma:isKeyword="false">
      <xsd:complexType>
        <xsd:sequence>
          <xsd:element ref="pc:Terms" minOccurs="0" maxOccurs="1"/>
        </xsd:sequence>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cc" ma:index="21" nillable="true" ma:displayName="cc" ma:format="DateOnly" ma:internalName="cc">
      <xsd:simpleType>
        <xsd:restriction base="dms:DateTim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8f6d7f-fdaa-4810-b1ea-9a5ba10f746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ee49aa1-f3de-4b29-8fbf-ec7c8df1b0ca}" ma:internalName="TaxCatchAll" ma:showField="CatchAllData" ma:web="698f6d7f-fdaa-4810-b1ea-9a5ba10f746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647C3F-445C-445A-BA53-D17F44CC2B5F}">
  <ds:schemaRefs>
    <ds:schemaRef ds:uri="53208b42-8a05-48c6-b09c-0d3e2511f919"/>
    <ds:schemaRef ds:uri="698f6d7f-fdaa-4810-b1ea-9a5ba10f74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82237DC-2E7F-4204-BF37-7C6C342FB371}">
  <ds:schemaRefs>
    <ds:schemaRef ds:uri="53208b42-8a05-48c6-b09c-0d3e2511f919"/>
    <ds:schemaRef ds:uri="698f6d7f-fdaa-4810-b1ea-9a5ba10f74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39F6EB-F0F1-41F7-A6B5-C3BE18E37C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arcada-powerpoint-mall-2021 (1)</Template>
  <TotalTime>0</TotalTime>
  <Words>4392</Words>
  <Application>Microsoft Office PowerPoint</Application>
  <PresentationFormat>Widescreen</PresentationFormat>
  <Paragraphs>435</Paragraphs>
  <Slides>27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Courier New</vt:lpstr>
      <vt:lpstr>Courier New,monospace</vt:lpstr>
      <vt:lpstr>Futura PT Bold</vt:lpstr>
      <vt:lpstr>Lato</vt:lpstr>
      <vt:lpstr>Wingdings</vt:lpstr>
      <vt:lpstr>Office Theme</vt:lpstr>
      <vt:lpstr>PowerPoint Presentation</vt:lpstr>
      <vt:lpstr> Development studies,  practical training  and exchange studies  Information session for first year students of Information Technology 12.5.2026</vt:lpstr>
      <vt:lpstr>PowerPoint Presentation</vt:lpstr>
      <vt:lpstr>Stucture of studies – second year</vt:lpstr>
      <vt:lpstr>Development Studies 30 cr</vt:lpstr>
      <vt:lpstr>Development studies at Arcada – within your study plan</vt:lpstr>
      <vt:lpstr>Development Studies at Arcada offered by other degree programmes</vt:lpstr>
      <vt:lpstr>Development Studies – Cross-institutional courses</vt:lpstr>
      <vt:lpstr>Courses at other higher education institutions (not cross‑institutional studies)</vt:lpstr>
      <vt:lpstr>Examples of courses from Campus Online that are accepted as development studies (1/3)</vt:lpstr>
      <vt:lpstr>Examples of courses from Campus Online that are accepted as development studies (2/3)</vt:lpstr>
      <vt:lpstr>Examples of courses from Campus Online that are accepted as development studies (3/3)</vt:lpstr>
      <vt:lpstr>Stucture of strudies – third year</vt:lpstr>
      <vt:lpstr>Tracks 30 sp  (20 cr during the third year and 10 cr during the fourth autumn termn)</vt:lpstr>
      <vt:lpstr>Application and selection for track studies</vt:lpstr>
      <vt:lpstr>Exchange studies</vt:lpstr>
      <vt:lpstr>When can I go?</vt:lpstr>
      <vt:lpstr>Who can apply?</vt:lpstr>
      <vt:lpstr>How do I apply?</vt:lpstr>
      <vt:lpstr>Practical training</vt:lpstr>
      <vt:lpstr>Practical training</vt:lpstr>
      <vt:lpstr>Practical training</vt:lpstr>
      <vt:lpstr>Practical training</vt:lpstr>
      <vt:lpstr>PowerPoint Presentation</vt:lpstr>
      <vt:lpstr>To remember!!</vt:lpstr>
      <vt:lpstr>Questions regarding Sisu?</vt:lpstr>
      <vt:lpstr>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your presentation accessible</dc:title>
  <dc:subject/>
  <dc:creator>Hanna Grönholm</dc:creator>
  <cp:keywords/>
  <dc:description/>
  <cp:lastModifiedBy>Hanna Grönholm</cp:lastModifiedBy>
  <cp:revision>2</cp:revision>
  <dcterms:created xsi:type="dcterms:W3CDTF">2022-04-25T18:39:24Z</dcterms:created>
  <dcterms:modified xsi:type="dcterms:W3CDTF">2026-05-13T10:27:19Z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0x01010047FC132A6421CA42817F73CD885D25F6</vt:lpwstr>
  </property>
  <property fmtid="{D5CDD505-2E9C-101B-9397-08002B2CF9AE}" pid="3" name="MediaServiceImageTags">
    <vt:lpwstr/>
  </property>
</Properties>
</file>