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7" r:id="rId5"/>
    <p:sldId id="271" r:id="rId6"/>
    <p:sldId id="272" r:id="rId7"/>
    <p:sldId id="276" r:id="rId8"/>
    <p:sldId id="277" r:id="rId9"/>
    <p:sldId id="269" r:id="rId10"/>
    <p:sldId id="275" r:id="rId11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B8EFB4C-7677-4240-86AB-A638D7349F63}" v="2" dt="2026-04-16T11:55:57.18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159" autoAdjust="0"/>
    <p:restoredTop sz="94660"/>
  </p:normalViewPr>
  <p:slideViewPr>
    <p:cSldViewPr snapToGrid="0">
      <p:cViewPr varScale="1">
        <p:scale>
          <a:sx n="69" d="100"/>
          <a:sy n="69" d="100"/>
        </p:scale>
        <p:origin x="596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17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gdalena Sandell" userId="f6fd4398-d45a-4733-8717-c351da278d93" providerId="ADAL" clId="{F5347E43-ED32-4855-9D0B-ED721820B8CA}"/>
    <pc:docChg chg="custSel modSld">
      <pc:chgData name="Magdalena Sandell" userId="f6fd4398-d45a-4733-8717-c351da278d93" providerId="ADAL" clId="{F5347E43-ED32-4855-9D0B-ED721820B8CA}" dt="2026-04-16T11:58:47.202" v="148" actId="113"/>
      <pc:docMkLst>
        <pc:docMk/>
      </pc:docMkLst>
      <pc:sldChg chg="modSp mod">
        <pc:chgData name="Magdalena Sandell" userId="f6fd4398-d45a-4733-8717-c351da278d93" providerId="ADAL" clId="{F5347E43-ED32-4855-9D0B-ED721820B8CA}" dt="2026-04-16T11:43:36.548" v="22" actId="790"/>
        <pc:sldMkLst>
          <pc:docMk/>
          <pc:sldMk cId="241228782" sldId="257"/>
        </pc:sldMkLst>
        <pc:spChg chg="mod">
          <ac:chgData name="Magdalena Sandell" userId="f6fd4398-d45a-4733-8717-c351da278d93" providerId="ADAL" clId="{F5347E43-ED32-4855-9D0B-ED721820B8CA}" dt="2026-04-16T11:43:36.548" v="22" actId="790"/>
          <ac:spMkLst>
            <pc:docMk/>
            <pc:sldMk cId="241228782" sldId="257"/>
            <ac:spMk id="3" creationId="{C572C946-2734-462B-A6ED-A55EF1188887}"/>
          </ac:spMkLst>
        </pc:spChg>
      </pc:sldChg>
      <pc:sldChg chg="modSp">
        <pc:chgData name="Magdalena Sandell" userId="f6fd4398-d45a-4733-8717-c351da278d93" providerId="ADAL" clId="{F5347E43-ED32-4855-9D0B-ED721820B8CA}" dt="2026-04-16T11:45:45.660" v="32"/>
        <pc:sldMkLst>
          <pc:docMk/>
          <pc:sldMk cId="4020725085" sldId="269"/>
        </pc:sldMkLst>
        <pc:spChg chg="mod">
          <ac:chgData name="Magdalena Sandell" userId="f6fd4398-d45a-4733-8717-c351da278d93" providerId="ADAL" clId="{F5347E43-ED32-4855-9D0B-ED721820B8CA}" dt="2026-04-16T11:45:45.660" v="32"/>
          <ac:spMkLst>
            <pc:docMk/>
            <pc:sldMk cId="4020725085" sldId="269"/>
            <ac:spMk id="3" creationId="{B1C01CD8-4115-4548-8FBC-DACE86104C1B}"/>
          </ac:spMkLst>
        </pc:spChg>
      </pc:sldChg>
      <pc:sldChg chg="modSp mod">
        <pc:chgData name="Magdalena Sandell" userId="f6fd4398-d45a-4733-8717-c351da278d93" providerId="ADAL" clId="{F5347E43-ED32-4855-9D0B-ED721820B8CA}" dt="2026-04-16T11:56:27.161" v="98" actId="113"/>
        <pc:sldMkLst>
          <pc:docMk/>
          <pc:sldMk cId="3400779243" sldId="272"/>
        </pc:sldMkLst>
        <pc:spChg chg="mod">
          <ac:chgData name="Magdalena Sandell" userId="f6fd4398-d45a-4733-8717-c351da278d93" providerId="ADAL" clId="{F5347E43-ED32-4855-9D0B-ED721820B8CA}" dt="2026-04-16T11:54:22.931" v="59" actId="20577"/>
          <ac:spMkLst>
            <pc:docMk/>
            <pc:sldMk cId="3400779243" sldId="272"/>
            <ac:spMk id="2" creationId="{8BCE8B3E-406C-4886-AE8D-C3CD249EB537}"/>
          </ac:spMkLst>
        </pc:spChg>
        <pc:spChg chg="mod">
          <ac:chgData name="Magdalena Sandell" userId="f6fd4398-d45a-4733-8717-c351da278d93" providerId="ADAL" clId="{F5347E43-ED32-4855-9D0B-ED721820B8CA}" dt="2026-04-16T11:56:27.161" v="98" actId="113"/>
          <ac:spMkLst>
            <pc:docMk/>
            <pc:sldMk cId="3400779243" sldId="272"/>
            <ac:spMk id="3" creationId="{54ACB38D-E3F9-4441-86A4-411AD556C6CF}"/>
          </ac:spMkLst>
        </pc:spChg>
      </pc:sldChg>
      <pc:sldChg chg="modSp mod">
        <pc:chgData name="Magdalena Sandell" userId="f6fd4398-d45a-4733-8717-c351da278d93" providerId="ADAL" clId="{F5347E43-ED32-4855-9D0B-ED721820B8CA}" dt="2026-04-16T11:58:47.202" v="148" actId="113"/>
        <pc:sldMkLst>
          <pc:docMk/>
          <pc:sldMk cId="2649339589" sldId="277"/>
        </pc:sldMkLst>
        <pc:spChg chg="mod">
          <ac:chgData name="Magdalena Sandell" userId="f6fd4398-d45a-4733-8717-c351da278d93" providerId="ADAL" clId="{F5347E43-ED32-4855-9D0B-ED721820B8CA}" dt="2026-04-16T11:58:47.202" v="148" actId="113"/>
          <ac:spMkLst>
            <pc:docMk/>
            <pc:sldMk cId="2649339589" sldId="277"/>
            <ac:spMk id="3" creationId="{C19271F6-2956-4416-8BDC-E15BD42831D4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2A48CC-28E6-455A-B4D8-B6A4CE26E9B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2A57097-1F58-46AC-8F36-FA3FFC5EC9F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fi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145EDED-F95B-47CD-A7E3-4F1BA039F0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AE4241-2430-454A-947D-C0608F090121}" type="datetimeFigureOut">
              <a:rPr lang="fi-FI" smtClean="0"/>
              <a:t>16.4.2026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503002-6E60-4DC8-8571-ED7A26C95D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70F43DE-4D4D-40E8-B5E4-39B51D8924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60E1A-3281-4AB6-843A-FBBFC3D2AE2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109822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EDD3E1-F165-4019-842B-6317318949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B37AEF3-4D08-4E1E-B010-F07746EF9D2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3EB64E8-15E7-4DB7-B038-4D9E762EC0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AE4241-2430-454A-947D-C0608F090121}" type="datetimeFigureOut">
              <a:rPr lang="fi-FI" smtClean="0"/>
              <a:t>16.4.2026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4430F31-988D-4211-9307-CAFB4AFD38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39A8609-284D-4768-B5F3-C09CD93AF9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60E1A-3281-4AB6-843A-FBBFC3D2AE2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985636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CD12518-B13F-461C-890D-23AC859FAA2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289A57B-FB58-439F-B3C4-727F2EC3453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0498B5-882E-4997-952F-851C092C73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AE4241-2430-454A-947D-C0608F090121}" type="datetimeFigureOut">
              <a:rPr lang="fi-FI" smtClean="0"/>
              <a:t>16.4.2026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8CF106A-E0BD-45BD-A5D8-797EACBEAC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3DDB5F-7DE3-4E30-B1BC-C82F503B95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60E1A-3281-4AB6-843A-FBBFC3D2AE2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914323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66D153-8D2D-46B6-8059-D16B6F37AB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8D6368-341D-486D-9AEE-75777A31E0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6F29F6C-F194-4067-8519-43B6FEC503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AE4241-2430-454A-947D-C0608F090121}" type="datetimeFigureOut">
              <a:rPr lang="fi-FI" smtClean="0"/>
              <a:t>16.4.2026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EA242D-7E61-40B3-A324-041D7B55F5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130548A-7016-47A8-82F2-0F99148E54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60E1A-3281-4AB6-843A-FBBFC3D2AE2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759221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DA9F00-A82C-4DF6-AEC9-BA637DA450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C959109-5216-475D-AF00-F72343FE40C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B5DAE64-C394-4BD2-8F0F-3A23851419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AE4241-2430-454A-947D-C0608F090121}" type="datetimeFigureOut">
              <a:rPr lang="fi-FI" smtClean="0"/>
              <a:t>16.4.2026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E7A9A0B-6B99-4BB1-9F61-14EA6EEB1F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8AC7EA1-49D0-4C58-9189-40DBC433DE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60E1A-3281-4AB6-843A-FBBFC3D2AE2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555911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D74510-5275-44C3-8F92-186E702F5E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9FAAB1-B8A3-4632-BC92-DA7E73DFF7A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7A40A1E-DE3B-4D3E-91FC-BCD2625A8CE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5DDB51A-74AB-4858-B5B6-B230F162FF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AE4241-2430-454A-947D-C0608F090121}" type="datetimeFigureOut">
              <a:rPr lang="fi-FI" smtClean="0"/>
              <a:t>16.4.2026</a:t>
            </a:fld>
            <a:endParaRPr lang="fi-FI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A9FBF52-AD86-4487-9001-A8A9B786BF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C2EBAC9-CCC0-4D39-B36F-EAF4126C63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60E1A-3281-4AB6-843A-FBBFC3D2AE2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223456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9A15A6-415F-4155-B980-6832D8B170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D39D51B-95E4-4126-B5D7-9F61E077B7D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98BD9E7-6206-40A8-A5F0-B6045F45A95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F90AC05-372A-4551-8E4E-0940E4D5118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9C10621-719B-4F1F-B03C-A3DAE139CD8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D4A3F53-551E-4027-90C7-4F41EBD059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AE4241-2430-454A-947D-C0608F090121}" type="datetimeFigureOut">
              <a:rPr lang="fi-FI" smtClean="0"/>
              <a:t>16.4.2026</a:t>
            </a:fld>
            <a:endParaRPr lang="fi-FI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944A35D-0648-4A96-83A7-C15B7B4567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C2A0F3B-08B2-4772-87EB-F8B0A08E7A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60E1A-3281-4AB6-843A-FBBFC3D2AE2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364461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D76661-FBBB-4C97-9737-5E02906A69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F0C019E-6FAE-46A8-BF8E-CA200A1D90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AE4241-2430-454A-947D-C0608F090121}" type="datetimeFigureOut">
              <a:rPr lang="fi-FI" smtClean="0"/>
              <a:t>16.4.2026</a:t>
            </a:fld>
            <a:endParaRPr lang="fi-FI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6A1BC2E-E4F7-40DC-8996-D0CB51C0FC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BC0920F-1F33-4034-9D90-E7F248CBAC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60E1A-3281-4AB6-843A-FBBFC3D2AE2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688476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7017154-97A6-4FD9-8444-B8A1C205A0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AE4241-2430-454A-947D-C0608F090121}" type="datetimeFigureOut">
              <a:rPr lang="fi-FI" smtClean="0"/>
              <a:t>16.4.2026</a:t>
            </a:fld>
            <a:endParaRPr lang="fi-FI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2789BEE-8B4E-4E6D-820F-84137415F5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1B458C3-B0D8-4E21-B6DC-D70458285F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60E1A-3281-4AB6-843A-FBBFC3D2AE2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379479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3D59FE-C326-48A6-9BA1-CF02D68382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2C1B98-C49B-4E00-BF7C-7166C2B51D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EE91B2B-4099-4FF0-9AB8-95C4F18E3DC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C6FE37E-95A7-4EF9-8C43-940ED25BF0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AE4241-2430-454A-947D-C0608F090121}" type="datetimeFigureOut">
              <a:rPr lang="fi-FI" smtClean="0"/>
              <a:t>16.4.2026</a:t>
            </a:fld>
            <a:endParaRPr lang="fi-FI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1899BB5-FB42-4D7D-8E6D-A27AF09B5E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5395B28-6F90-49DE-90BB-1BE19B42B8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60E1A-3281-4AB6-843A-FBBFC3D2AE2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724215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420193-DFA0-45EC-9286-CF846BF821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7C955FA-D662-4712-BFE9-1F5073AE2BD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2FC36E8-7E10-46DE-A687-09C20546979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36657FF-391D-46A4-A735-968599E0B4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AE4241-2430-454A-947D-C0608F090121}" type="datetimeFigureOut">
              <a:rPr lang="fi-FI" smtClean="0"/>
              <a:t>16.4.2026</a:t>
            </a:fld>
            <a:endParaRPr lang="fi-FI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2C4129C-7DCE-4ABB-A4F8-783B6C7AD3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9D8949F-BE24-464C-95F4-BB1362175D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60E1A-3281-4AB6-843A-FBBFC3D2AE2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522290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7575F60-3961-4BCD-8B29-BECE407902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CCC926B-3337-467E-8593-ACE67129DBE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252FB7-DA36-4C99-A08D-05634372C4E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AE4241-2430-454A-947D-C0608F090121}" type="datetimeFigureOut">
              <a:rPr lang="fi-FI" smtClean="0"/>
              <a:t>16.4.2026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258F35-4CDF-4156-954C-378E40F2CF8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A16EF29-3AE4-4A9E-88FA-21179610EF9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560E1A-3281-4AB6-843A-FBBFC3D2AE2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153461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6DE1FC-B151-409A-8BB4-7531F8FC807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3999" y="1122363"/>
            <a:ext cx="9835299" cy="2387600"/>
          </a:xfrm>
        </p:spPr>
        <p:txBody>
          <a:bodyPr/>
          <a:lstStyle/>
          <a:p>
            <a:r>
              <a:rPr lang="en-US" b="1" dirty="0"/>
              <a:t>Maturity </a:t>
            </a:r>
            <a:r>
              <a:rPr lang="sv-FI" b="1" dirty="0" err="1"/>
              <a:t>Exam</a:t>
            </a:r>
            <a:endParaRPr lang="sv-FI" b="1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572C946-2734-462B-A6ED-A55EF118888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v-FI" dirty="0"/>
              <a:t>23.3.2020</a:t>
            </a:r>
          </a:p>
          <a:p>
            <a:r>
              <a:rPr lang="en-GB" noProof="1"/>
              <a:t>Reviewed 16.4.2026</a:t>
            </a:r>
          </a:p>
        </p:txBody>
      </p:sp>
    </p:spTree>
    <p:extLst>
      <p:ext uri="{BB962C8B-B14F-4D97-AF65-F5344CB8AC3E}">
        <p14:creationId xmlns:p14="http://schemas.microsoft.com/office/powerpoint/2010/main" val="2412287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5F53AB-E37A-492C-848F-C35FA15154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FI" dirty="0" err="1"/>
              <a:t>Who</a:t>
            </a:r>
            <a:r>
              <a:rPr lang="sv-FI" dirty="0"/>
              <a:t> </a:t>
            </a:r>
            <a:r>
              <a:rPr lang="sv-FI" dirty="0" err="1"/>
              <a:t>writes</a:t>
            </a:r>
            <a:r>
              <a:rPr lang="sv-FI" dirty="0"/>
              <a:t> the </a:t>
            </a:r>
            <a:r>
              <a:rPr lang="sv-FI" dirty="0" err="1"/>
              <a:t>maturity</a:t>
            </a:r>
            <a:r>
              <a:rPr lang="sv-FI" dirty="0"/>
              <a:t> test?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02443E-5616-4515-BF47-CF1183C2CC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95994" cy="4351338"/>
          </a:xfrm>
        </p:spPr>
        <p:txBody>
          <a:bodyPr/>
          <a:lstStyle/>
          <a:p>
            <a:r>
              <a:rPr lang="en-US" dirty="0"/>
              <a:t>All students, both Bachelors and Masters.</a:t>
            </a:r>
          </a:p>
          <a:p>
            <a:r>
              <a:rPr lang="en-US" dirty="0"/>
              <a:t>The aim of the maturity test is to show mastery of your research topic.</a:t>
            </a:r>
          </a:p>
          <a:p>
            <a:r>
              <a:rPr lang="en-US" dirty="0"/>
              <a:t>The language is only evaluated if your school language is Swedish or Finnish.  </a:t>
            </a:r>
          </a:p>
          <a:p>
            <a:r>
              <a:rPr lang="en-US" dirty="0"/>
              <a:t>The content is evaluated by the supervisor and the use of language by a competent language teacher (</a:t>
            </a:r>
            <a:r>
              <a:rPr lang="en-US" dirty="0" err="1"/>
              <a:t>Swe</a:t>
            </a:r>
            <a:r>
              <a:rPr lang="en-US" dirty="0"/>
              <a:t>/Fin).</a:t>
            </a:r>
          </a:p>
          <a:p>
            <a:endParaRPr lang="sv-FI" dirty="0"/>
          </a:p>
        </p:txBody>
      </p:sp>
    </p:spTree>
    <p:extLst>
      <p:ext uri="{BB962C8B-B14F-4D97-AF65-F5344CB8AC3E}">
        <p14:creationId xmlns:p14="http://schemas.microsoft.com/office/powerpoint/2010/main" val="39244088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CE8B3E-406C-4886-AE8D-C3CD249EB5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 which language should you write?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ACB38D-E3F9-4441-86A4-411AD556C6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3976" y="1548788"/>
            <a:ext cx="10515600" cy="4351338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It is based on your school language if you have received your </a:t>
            </a:r>
            <a:r>
              <a:rPr lang="sv-FI" dirty="0" err="1"/>
              <a:t>primary</a:t>
            </a:r>
            <a:r>
              <a:rPr lang="sv-FI" dirty="0"/>
              <a:t> and </a:t>
            </a:r>
            <a:r>
              <a:rPr lang="sv-FI" dirty="0" err="1"/>
              <a:t>secondary</a:t>
            </a:r>
            <a:r>
              <a:rPr lang="sv-FI" dirty="0"/>
              <a:t> education</a:t>
            </a:r>
            <a:r>
              <a:rPr lang="en-US" dirty="0"/>
              <a:t> in Finnish or Swedish before Arcada. </a:t>
            </a:r>
          </a:p>
          <a:p>
            <a:r>
              <a:rPr lang="en-US" dirty="0"/>
              <a:t>Students who received their education in another language than Finnish or Swedish, or received their education overseas, take the maturity examination in the degree language. </a:t>
            </a:r>
          </a:p>
          <a:p>
            <a:r>
              <a:rPr lang="en-US" dirty="0"/>
              <a:t>The language teachers only review tests in Swedish and Finnish.</a:t>
            </a:r>
            <a:br>
              <a:rPr lang="en-US" dirty="0"/>
            </a:br>
            <a:endParaRPr lang="en-US" dirty="0"/>
          </a:p>
          <a:p>
            <a:r>
              <a:rPr lang="en-US" dirty="0"/>
              <a:t>Note!</a:t>
            </a:r>
            <a:br>
              <a:rPr lang="en-US" dirty="0"/>
            </a:br>
            <a:r>
              <a:rPr lang="en-US" dirty="0"/>
              <a:t>Students in Swedish degree programs, who write the Thesis in Finnish /English need to do a longer summary of the Thesis in Swedish (10 %). This summary is reviewed by a language teacher.</a:t>
            </a:r>
          </a:p>
        </p:txBody>
      </p:sp>
    </p:spTree>
    <p:extLst>
      <p:ext uri="{BB962C8B-B14F-4D97-AF65-F5344CB8AC3E}">
        <p14:creationId xmlns:p14="http://schemas.microsoft.com/office/powerpoint/2010/main" val="34007792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A37FFD-5575-4946-B81A-C57417CD53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Whose maturity tests are assessed for language?</a:t>
            </a:r>
            <a:endParaRPr lang="en-00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7B094F-5450-4D87-9E68-924F9B28A17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FI" dirty="0"/>
              <a:t>Students </a:t>
            </a:r>
            <a:r>
              <a:rPr lang="sv-FI" dirty="0" err="1"/>
              <a:t>whose</a:t>
            </a:r>
            <a:r>
              <a:rPr lang="sv-FI" dirty="0"/>
              <a:t> </a:t>
            </a:r>
            <a:r>
              <a:rPr lang="sv-FI" dirty="0" err="1"/>
              <a:t>school</a:t>
            </a:r>
            <a:r>
              <a:rPr lang="sv-FI" dirty="0"/>
              <a:t> </a:t>
            </a:r>
            <a:r>
              <a:rPr lang="sv-FI" dirty="0" err="1"/>
              <a:t>language</a:t>
            </a:r>
            <a:r>
              <a:rPr lang="sv-FI" dirty="0"/>
              <a:t> is </a:t>
            </a:r>
            <a:r>
              <a:rPr lang="sv-FI" u="sng" dirty="0"/>
              <a:t>Swedish or </a:t>
            </a:r>
            <a:r>
              <a:rPr lang="sv-FI" u="sng" dirty="0" err="1"/>
              <a:t>Finnish</a:t>
            </a:r>
            <a:r>
              <a:rPr lang="sv-FI" dirty="0"/>
              <a:t>.</a:t>
            </a:r>
          </a:p>
          <a:p>
            <a:pPr marL="457200" lvl="1" indent="0">
              <a:buNone/>
            </a:pPr>
            <a:r>
              <a:rPr lang="sv-FI" sz="2000" dirty="0"/>
              <a:t>The combination </a:t>
            </a:r>
            <a:r>
              <a:rPr lang="sv-FI" sz="2000" dirty="0" err="1"/>
              <a:t>of</a:t>
            </a:r>
            <a:r>
              <a:rPr lang="sv-FI" sz="2000" dirty="0"/>
              <a:t> </a:t>
            </a:r>
            <a:r>
              <a:rPr lang="sv-FI" sz="2000" dirty="0" err="1"/>
              <a:t>school</a:t>
            </a:r>
            <a:r>
              <a:rPr lang="sv-FI" sz="2000" dirty="0"/>
              <a:t> </a:t>
            </a:r>
            <a:r>
              <a:rPr lang="sv-FI" sz="2000" dirty="0" err="1"/>
              <a:t>language</a:t>
            </a:r>
            <a:r>
              <a:rPr lang="sv-FI" sz="2000" dirty="0"/>
              <a:t> (Swedish or </a:t>
            </a:r>
            <a:r>
              <a:rPr lang="sv-FI" sz="2000" dirty="0" err="1"/>
              <a:t>Finnish</a:t>
            </a:r>
            <a:r>
              <a:rPr lang="sv-FI" sz="2000" dirty="0"/>
              <a:t>) and a </a:t>
            </a:r>
            <a:r>
              <a:rPr lang="sv-FI" sz="2000" dirty="0" err="1"/>
              <a:t>passed</a:t>
            </a:r>
            <a:r>
              <a:rPr lang="sv-FI" sz="2000" dirty="0"/>
              <a:t> </a:t>
            </a:r>
            <a:r>
              <a:rPr lang="sv-FI" sz="2000" dirty="0" err="1"/>
              <a:t>maturity</a:t>
            </a:r>
            <a:r>
              <a:rPr lang="sv-FI" sz="2000" dirty="0"/>
              <a:t> test in the </a:t>
            </a:r>
            <a:r>
              <a:rPr lang="sv-FI" sz="2000" dirty="0" err="1"/>
              <a:t>respective</a:t>
            </a:r>
            <a:r>
              <a:rPr lang="sv-FI" sz="2000" dirty="0"/>
              <a:t> </a:t>
            </a:r>
            <a:r>
              <a:rPr lang="sv-FI" sz="2000" dirty="0" err="1"/>
              <a:t>language</a:t>
            </a:r>
            <a:r>
              <a:rPr lang="sv-FI" sz="2000" dirty="0"/>
              <a:t> </a:t>
            </a:r>
            <a:r>
              <a:rPr lang="sv-FI" sz="2000" dirty="0" err="1"/>
              <a:t>constitutes</a:t>
            </a:r>
            <a:r>
              <a:rPr lang="sv-FI" sz="2000" dirty="0"/>
              <a:t> the </a:t>
            </a:r>
            <a:r>
              <a:rPr lang="sv-FI" sz="2000" dirty="0" err="1"/>
              <a:t>official</a:t>
            </a:r>
            <a:r>
              <a:rPr lang="sv-FI" sz="2000" dirty="0"/>
              <a:t> </a:t>
            </a:r>
            <a:r>
              <a:rPr lang="sv-FI" sz="2000" dirty="0" err="1"/>
              <a:t>language</a:t>
            </a:r>
            <a:r>
              <a:rPr lang="sv-FI" sz="2000" dirty="0"/>
              <a:t> </a:t>
            </a:r>
            <a:r>
              <a:rPr lang="sv-FI" sz="2000" dirty="0" err="1"/>
              <a:t>certification</a:t>
            </a:r>
            <a:r>
              <a:rPr lang="sv-FI" sz="2000" dirty="0"/>
              <a:t>. A </a:t>
            </a:r>
            <a:r>
              <a:rPr lang="sv-FI" sz="2000" dirty="0" err="1"/>
              <a:t>passed</a:t>
            </a:r>
            <a:r>
              <a:rPr lang="sv-FI" sz="2000" dirty="0"/>
              <a:t> </a:t>
            </a:r>
            <a:r>
              <a:rPr lang="sv-FI" sz="2000" dirty="0" err="1"/>
              <a:t>maturity</a:t>
            </a:r>
            <a:r>
              <a:rPr lang="sv-FI" sz="2000" dirty="0"/>
              <a:t> test in Swedish, </a:t>
            </a:r>
            <a:r>
              <a:rPr lang="sv-FI" sz="2000" dirty="0" err="1"/>
              <a:t>according</a:t>
            </a:r>
            <a:r>
              <a:rPr lang="sv-FI" sz="2000" dirty="0"/>
              <a:t> to </a:t>
            </a:r>
            <a:r>
              <a:rPr lang="sv-FI" sz="2000" dirty="0" err="1"/>
              <a:t>Finnish</a:t>
            </a:r>
            <a:r>
              <a:rPr lang="sv-FI" sz="2000" dirty="0"/>
              <a:t> </a:t>
            </a:r>
            <a:r>
              <a:rPr lang="sv-FI" sz="2000" dirty="0" err="1"/>
              <a:t>legislation</a:t>
            </a:r>
            <a:r>
              <a:rPr lang="sv-FI" sz="2000" dirty="0"/>
              <a:t>, </a:t>
            </a:r>
            <a:r>
              <a:rPr lang="sv-FI" sz="2000" dirty="0" err="1"/>
              <a:t>therefore</a:t>
            </a:r>
            <a:r>
              <a:rPr lang="sv-FI" sz="2000" dirty="0"/>
              <a:t> </a:t>
            </a:r>
            <a:r>
              <a:rPr lang="sv-FI" sz="2000" dirty="0" err="1"/>
              <a:t>means</a:t>
            </a:r>
            <a:r>
              <a:rPr lang="sv-FI" sz="2000" dirty="0"/>
              <a:t> </a:t>
            </a:r>
            <a:r>
              <a:rPr lang="sv-FI" sz="2000" dirty="0" err="1"/>
              <a:t>that</a:t>
            </a:r>
            <a:r>
              <a:rPr lang="sv-FI" sz="2000" dirty="0"/>
              <a:t> a student </a:t>
            </a:r>
            <a:r>
              <a:rPr lang="sv-FI" sz="2000" dirty="0" err="1"/>
              <a:t>whose</a:t>
            </a:r>
            <a:r>
              <a:rPr lang="sv-FI" sz="2000" dirty="0"/>
              <a:t> </a:t>
            </a:r>
            <a:r>
              <a:rPr lang="sv-FI" sz="2000" dirty="0" err="1"/>
              <a:t>school</a:t>
            </a:r>
            <a:r>
              <a:rPr lang="sv-FI" sz="2000" dirty="0"/>
              <a:t> </a:t>
            </a:r>
            <a:r>
              <a:rPr lang="sv-FI" sz="2000" dirty="0" err="1"/>
              <a:t>language</a:t>
            </a:r>
            <a:r>
              <a:rPr lang="sv-FI" sz="2000" dirty="0"/>
              <a:t> is Swedish </a:t>
            </a:r>
            <a:r>
              <a:rPr lang="sv-FI" sz="2000" dirty="0" err="1"/>
              <a:t>demonstrates</a:t>
            </a:r>
            <a:r>
              <a:rPr lang="sv-FI" sz="2000" dirty="0"/>
              <a:t> </a:t>
            </a:r>
            <a:r>
              <a:rPr lang="sv-FI" sz="2000" b="1" i="1" dirty="0"/>
              <a:t>excellent </a:t>
            </a:r>
            <a:r>
              <a:rPr lang="sv-FI" sz="2000" b="1" i="1" dirty="0" err="1"/>
              <a:t>ability</a:t>
            </a:r>
            <a:r>
              <a:rPr lang="sv-FI" sz="2000" b="1" i="1" dirty="0"/>
              <a:t> </a:t>
            </a:r>
            <a:r>
              <a:rPr lang="sv-FI" sz="2000" dirty="0"/>
              <a:t>in Swedish.</a:t>
            </a:r>
            <a:endParaRPr lang="sv-FI" dirty="0"/>
          </a:p>
          <a:p>
            <a:r>
              <a:rPr lang="sv-FI" dirty="0" err="1"/>
              <a:t>Foreign</a:t>
            </a:r>
            <a:r>
              <a:rPr lang="sv-FI" dirty="0"/>
              <a:t> students’ English </a:t>
            </a:r>
            <a:r>
              <a:rPr lang="sv-FI" dirty="0" err="1"/>
              <a:t>maturity</a:t>
            </a:r>
            <a:r>
              <a:rPr lang="sv-FI" dirty="0"/>
              <a:t> tests </a:t>
            </a:r>
            <a:r>
              <a:rPr lang="sv-FI" dirty="0" err="1"/>
              <a:t>are</a:t>
            </a:r>
            <a:r>
              <a:rPr lang="sv-FI" dirty="0"/>
              <a:t> not </a:t>
            </a:r>
            <a:r>
              <a:rPr lang="sv-FI" dirty="0" err="1"/>
              <a:t>assessed</a:t>
            </a:r>
            <a:r>
              <a:rPr lang="sv-FI" dirty="0"/>
              <a:t> for </a:t>
            </a:r>
            <a:r>
              <a:rPr lang="sv-FI" dirty="0" err="1"/>
              <a:t>language</a:t>
            </a:r>
            <a:r>
              <a:rPr lang="sv-FI" dirty="0"/>
              <a:t>.</a:t>
            </a:r>
          </a:p>
          <a:p>
            <a:r>
              <a:rPr lang="sv-FI" dirty="0" err="1"/>
              <a:t>Language</a:t>
            </a:r>
            <a:r>
              <a:rPr lang="sv-FI" dirty="0"/>
              <a:t> </a:t>
            </a:r>
            <a:r>
              <a:rPr lang="sv-FI" dirty="0" err="1"/>
              <a:t>assessment</a:t>
            </a:r>
            <a:r>
              <a:rPr lang="sv-FI" dirty="0"/>
              <a:t> </a:t>
            </a:r>
            <a:r>
              <a:rPr lang="sv-FI" dirty="0" err="1"/>
              <a:t>applies</a:t>
            </a:r>
            <a:r>
              <a:rPr lang="sv-FI" dirty="0"/>
              <a:t> </a:t>
            </a:r>
            <a:r>
              <a:rPr lang="sv-FI" dirty="0" err="1"/>
              <a:t>only</a:t>
            </a:r>
            <a:r>
              <a:rPr lang="sv-FI" dirty="0"/>
              <a:t> to the </a:t>
            </a:r>
            <a:r>
              <a:rPr lang="sv-FI" dirty="0" err="1"/>
              <a:t>first</a:t>
            </a:r>
            <a:r>
              <a:rPr lang="sv-FI" dirty="0"/>
              <a:t> </a:t>
            </a:r>
            <a:r>
              <a:rPr lang="sv-FI" dirty="0" err="1"/>
              <a:t>degree</a:t>
            </a:r>
            <a:r>
              <a:rPr lang="sv-FI" dirty="0"/>
              <a:t> </a:t>
            </a:r>
            <a:r>
              <a:rPr lang="sv-FI" dirty="0" err="1"/>
              <a:t>degree</a:t>
            </a:r>
            <a:r>
              <a:rPr lang="sv-FI" dirty="0"/>
              <a:t> taken.</a:t>
            </a:r>
          </a:p>
          <a:p>
            <a:endParaRPr lang="en-001" dirty="0"/>
          </a:p>
        </p:txBody>
      </p:sp>
    </p:spTree>
    <p:extLst>
      <p:ext uri="{BB962C8B-B14F-4D97-AF65-F5344CB8AC3E}">
        <p14:creationId xmlns:p14="http://schemas.microsoft.com/office/powerpoint/2010/main" val="32731423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2C4F7C-3C36-4763-A5F4-5EDB9BC838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FI" dirty="0" err="1"/>
              <a:t>Maturity</a:t>
            </a:r>
            <a:r>
              <a:rPr lang="sv-FI" dirty="0"/>
              <a:t> </a:t>
            </a:r>
            <a:r>
              <a:rPr lang="sv-FI" dirty="0" err="1"/>
              <a:t>exam</a:t>
            </a:r>
            <a:r>
              <a:rPr lang="sv-FI" dirty="0"/>
              <a:t> in </a:t>
            </a:r>
            <a:r>
              <a:rPr lang="sv-FI" dirty="0" err="1"/>
              <a:t>Itslearning</a:t>
            </a:r>
            <a:endParaRPr lang="sv-FI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9271F6-2956-4416-8BDC-E15BD42831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FI" dirty="0" err="1"/>
              <a:t>When</a:t>
            </a:r>
            <a:r>
              <a:rPr lang="sv-FI" dirty="0"/>
              <a:t> </a:t>
            </a:r>
            <a:r>
              <a:rPr lang="sv-FI" dirty="0" err="1"/>
              <a:t>it´s</a:t>
            </a:r>
            <a:r>
              <a:rPr lang="sv-FI" dirty="0"/>
              <a:t> </a:t>
            </a:r>
            <a:r>
              <a:rPr lang="sv-FI" dirty="0" err="1"/>
              <a:t>time</a:t>
            </a:r>
            <a:r>
              <a:rPr lang="sv-FI" dirty="0"/>
              <a:t> to do the </a:t>
            </a:r>
            <a:r>
              <a:rPr lang="sv-FI" dirty="0" err="1"/>
              <a:t>the</a:t>
            </a:r>
            <a:r>
              <a:rPr lang="sv-FI" dirty="0"/>
              <a:t> </a:t>
            </a:r>
            <a:r>
              <a:rPr lang="sv-FI" dirty="0" err="1"/>
              <a:t>Maturity</a:t>
            </a:r>
            <a:r>
              <a:rPr lang="sv-FI" dirty="0"/>
              <a:t> </a:t>
            </a:r>
            <a:r>
              <a:rPr lang="sv-FI" dirty="0" err="1"/>
              <a:t>exam</a:t>
            </a:r>
            <a:r>
              <a:rPr lang="sv-FI" dirty="0"/>
              <a:t>, you </a:t>
            </a:r>
            <a:r>
              <a:rPr lang="sv-FI" dirty="0" err="1"/>
              <a:t>should</a:t>
            </a:r>
            <a:r>
              <a:rPr lang="sv-FI" dirty="0"/>
              <a:t> </a:t>
            </a:r>
            <a:r>
              <a:rPr lang="sv-FI" dirty="0" err="1"/>
              <a:t>enroll</a:t>
            </a:r>
            <a:r>
              <a:rPr lang="sv-FI" dirty="0"/>
              <a:t> to the </a:t>
            </a:r>
            <a:r>
              <a:rPr lang="sv-FI" dirty="0" err="1"/>
              <a:t>study</a:t>
            </a:r>
            <a:r>
              <a:rPr lang="sv-FI" dirty="0"/>
              <a:t> </a:t>
            </a:r>
            <a:r>
              <a:rPr lang="sv-FI" dirty="0" err="1"/>
              <a:t>unit</a:t>
            </a:r>
            <a:r>
              <a:rPr lang="sv-FI" dirty="0"/>
              <a:t> </a:t>
            </a:r>
            <a:r>
              <a:rPr lang="sv-FI" b="1" dirty="0" err="1"/>
              <a:t>arc-maturity</a:t>
            </a:r>
            <a:r>
              <a:rPr lang="sv-FI" dirty="0"/>
              <a:t> in Sisu. </a:t>
            </a:r>
          </a:p>
          <a:p>
            <a:r>
              <a:rPr lang="sv-FI" dirty="0" err="1"/>
              <a:t>Your</a:t>
            </a:r>
            <a:r>
              <a:rPr lang="sv-FI" dirty="0"/>
              <a:t> supervisor </a:t>
            </a:r>
            <a:r>
              <a:rPr lang="sv-FI" dirty="0" err="1"/>
              <a:t>will</a:t>
            </a:r>
            <a:r>
              <a:rPr lang="sv-FI" dirty="0"/>
              <a:t> </a:t>
            </a:r>
            <a:r>
              <a:rPr lang="sv-FI" dirty="0" err="1"/>
              <a:t>then</a:t>
            </a:r>
            <a:r>
              <a:rPr lang="sv-FI" dirty="0"/>
              <a:t> </a:t>
            </a:r>
            <a:r>
              <a:rPr lang="sv-FI" dirty="0" err="1"/>
              <a:t>inform</a:t>
            </a:r>
            <a:r>
              <a:rPr lang="sv-FI" dirty="0"/>
              <a:t> </a:t>
            </a:r>
            <a:r>
              <a:rPr lang="sv-FI" dirty="0" err="1"/>
              <a:t>you</a:t>
            </a:r>
            <a:r>
              <a:rPr lang="sv-FI" dirty="0"/>
              <a:t> </a:t>
            </a:r>
            <a:r>
              <a:rPr lang="sv-FI" dirty="0" err="1"/>
              <a:t>when</a:t>
            </a:r>
            <a:r>
              <a:rPr lang="sv-FI" dirty="0"/>
              <a:t> the </a:t>
            </a:r>
            <a:r>
              <a:rPr lang="sv-FI" dirty="0" err="1"/>
              <a:t>exam</a:t>
            </a:r>
            <a:r>
              <a:rPr lang="sv-FI" dirty="0"/>
              <a:t> </a:t>
            </a:r>
            <a:r>
              <a:rPr lang="sv-FI" dirty="0" err="1"/>
              <a:t>takes</a:t>
            </a:r>
            <a:r>
              <a:rPr lang="sv-FI" dirty="0"/>
              <a:t> </a:t>
            </a:r>
            <a:r>
              <a:rPr lang="sv-FI" dirty="0" err="1"/>
              <a:t>place</a:t>
            </a:r>
            <a:r>
              <a:rPr lang="sv-FI" dirty="0"/>
              <a:t>. </a:t>
            </a:r>
          </a:p>
          <a:p>
            <a:endParaRPr lang="sv-FI" dirty="0"/>
          </a:p>
        </p:txBody>
      </p:sp>
    </p:spTree>
    <p:extLst>
      <p:ext uri="{BB962C8B-B14F-4D97-AF65-F5344CB8AC3E}">
        <p14:creationId xmlns:p14="http://schemas.microsoft.com/office/powerpoint/2010/main" val="26493395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5A21EA-87A8-4638-89EF-C2685E3D73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FI" dirty="0"/>
              <a:t>The essay</a:t>
            </a:r>
            <a:r>
              <a:rPr lang="en-US" dirty="0"/>
              <a:t> (maturity </a:t>
            </a:r>
            <a:r>
              <a:rPr lang="sv-FI" dirty="0"/>
              <a:t>examination)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C01CD8-4115-4548-8FBC-DACE86104C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400 words.</a:t>
            </a:r>
          </a:p>
          <a:p>
            <a:r>
              <a:rPr lang="en-US" dirty="0"/>
              <a:t>The student should give the essay a suitable title.</a:t>
            </a:r>
          </a:p>
          <a:p>
            <a:r>
              <a:rPr lang="en-US" dirty="0"/>
              <a:t>Word online. </a:t>
            </a:r>
          </a:p>
          <a:p>
            <a:r>
              <a:rPr lang="en-US" dirty="0"/>
              <a:t>Spell-check and word count should be used.</a:t>
            </a:r>
          </a:p>
          <a:p>
            <a:r>
              <a:rPr lang="en-US" dirty="0"/>
              <a:t>Duration: You have 2 hours to complete the maturity test. For students with a certificate granting the right to extra time, an additional 30 minutes is given.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sv-FI" dirty="0"/>
          </a:p>
          <a:p>
            <a:endParaRPr lang="sv-FI" dirty="0"/>
          </a:p>
        </p:txBody>
      </p:sp>
    </p:spTree>
    <p:extLst>
      <p:ext uri="{BB962C8B-B14F-4D97-AF65-F5344CB8AC3E}">
        <p14:creationId xmlns:p14="http://schemas.microsoft.com/office/powerpoint/2010/main" val="40207250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870948-276C-40A7-84A9-C70F94E532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Assessment</a:t>
            </a:r>
            <a:endParaRPr lang="en-00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7415D1-160B-4616-9936-B5654ED2EE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sv-FI" dirty="0"/>
              <a:t>A </a:t>
            </a:r>
            <a:r>
              <a:rPr lang="sv-FI" dirty="0" err="1"/>
              <a:t>maturity</a:t>
            </a:r>
            <a:r>
              <a:rPr lang="sv-FI" dirty="0"/>
              <a:t> test </a:t>
            </a:r>
            <a:r>
              <a:rPr lang="sv-FI" dirty="0" err="1"/>
              <a:t>can</a:t>
            </a:r>
            <a:r>
              <a:rPr lang="sv-FI" dirty="0"/>
              <a:t> be </a:t>
            </a:r>
            <a:r>
              <a:rPr lang="sv-FI" dirty="0" err="1"/>
              <a:t>failed</a:t>
            </a:r>
            <a:r>
              <a:rPr lang="sv-FI" dirty="0"/>
              <a:t> </a:t>
            </a:r>
            <a:r>
              <a:rPr lang="sv-FI" dirty="0" err="1"/>
              <a:t>if</a:t>
            </a:r>
            <a:r>
              <a:rPr lang="sv-FI" dirty="0"/>
              <a:t> the </a:t>
            </a:r>
            <a:r>
              <a:rPr lang="sv-FI" dirty="0" err="1"/>
              <a:t>content</a:t>
            </a:r>
            <a:r>
              <a:rPr lang="sv-FI" dirty="0"/>
              <a:t> is insufficient or </a:t>
            </a:r>
            <a:r>
              <a:rPr lang="sv-FI" dirty="0" err="1"/>
              <a:t>if</a:t>
            </a:r>
            <a:r>
              <a:rPr lang="sv-FI" dirty="0"/>
              <a:t> the </a:t>
            </a:r>
            <a:r>
              <a:rPr lang="sv-FI" dirty="0" err="1"/>
              <a:t>language</a:t>
            </a:r>
            <a:r>
              <a:rPr lang="sv-FI" dirty="0"/>
              <a:t> is </a:t>
            </a:r>
            <a:r>
              <a:rPr lang="sv-FI" dirty="0" err="1"/>
              <a:t>faulty</a:t>
            </a:r>
            <a:r>
              <a:rPr lang="sv-FI" dirty="0"/>
              <a:t>. Extensive </a:t>
            </a:r>
            <a:r>
              <a:rPr lang="sv-FI" dirty="0" err="1"/>
              <a:t>errors</a:t>
            </a:r>
            <a:r>
              <a:rPr lang="sv-FI" dirty="0"/>
              <a:t> in </a:t>
            </a:r>
            <a:r>
              <a:rPr lang="sv-FI" dirty="0" err="1"/>
              <a:t>language</a:t>
            </a:r>
            <a:r>
              <a:rPr lang="sv-FI" dirty="0"/>
              <a:t> must be </a:t>
            </a:r>
            <a:r>
              <a:rPr lang="sv-FI" dirty="0" err="1"/>
              <a:t>corrected</a:t>
            </a:r>
            <a:r>
              <a:rPr lang="sv-FI" dirty="0"/>
              <a:t> </a:t>
            </a:r>
            <a:r>
              <a:rPr lang="sv-FI" dirty="0" err="1"/>
              <a:t>according</a:t>
            </a:r>
            <a:r>
              <a:rPr lang="sv-FI" dirty="0"/>
              <a:t> to the </a:t>
            </a:r>
            <a:r>
              <a:rPr lang="sv-FI" dirty="0" err="1"/>
              <a:t>responses</a:t>
            </a:r>
            <a:r>
              <a:rPr lang="sv-FI" dirty="0"/>
              <a:t> </a:t>
            </a:r>
            <a:r>
              <a:rPr lang="sv-FI" dirty="0" err="1"/>
              <a:t>of</a:t>
            </a:r>
            <a:r>
              <a:rPr lang="sv-FI" dirty="0"/>
              <a:t> the </a:t>
            </a:r>
            <a:r>
              <a:rPr lang="sv-FI" dirty="0" err="1"/>
              <a:t>language</a:t>
            </a:r>
            <a:r>
              <a:rPr lang="sv-FI" dirty="0"/>
              <a:t> </a:t>
            </a:r>
            <a:r>
              <a:rPr lang="sv-FI" dirty="0" err="1"/>
              <a:t>teachers</a:t>
            </a:r>
            <a:r>
              <a:rPr lang="sv-FI" dirty="0"/>
              <a:t> </a:t>
            </a:r>
            <a:r>
              <a:rPr lang="en-US" dirty="0"/>
              <a:t>(</a:t>
            </a:r>
            <a:r>
              <a:rPr lang="en-US" dirty="0" err="1"/>
              <a:t>Swe</a:t>
            </a:r>
            <a:r>
              <a:rPr lang="en-US" dirty="0"/>
              <a:t>/Fin)</a:t>
            </a:r>
            <a:r>
              <a:rPr lang="sv-FI" dirty="0"/>
              <a:t>. A </a:t>
            </a:r>
            <a:r>
              <a:rPr lang="sv-FI" dirty="0" err="1"/>
              <a:t>failed</a:t>
            </a:r>
            <a:r>
              <a:rPr lang="sv-FI" dirty="0"/>
              <a:t> </a:t>
            </a:r>
            <a:r>
              <a:rPr lang="sv-FI" dirty="0" err="1"/>
              <a:t>maturity</a:t>
            </a:r>
            <a:r>
              <a:rPr lang="sv-FI" dirty="0"/>
              <a:t> test must be re-</a:t>
            </a:r>
            <a:r>
              <a:rPr lang="sv-FI" dirty="0" err="1"/>
              <a:t>written</a:t>
            </a:r>
            <a:r>
              <a:rPr lang="sv-FI" dirty="0"/>
              <a:t>.</a:t>
            </a:r>
          </a:p>
          <a:p>
            <a:pPr marL="0" indent="0">
              <a:buNone/>
            </a:pPr>
            <a:endParaRPr lang="sv-FI" dirty="0"/>
          </a:p>
        </p:txBody>
      </p:sp>
    </p:spTree>
    <p:extLst>
      <p:ext uri="{BB962C8B-B14F-4D97-AF65-F5344CB8AC3E}">
        <p14:creationId xmlns:p14="http://schemas.microsoft.com/office/powerpoint/2010/main" val="12469268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6E875E3B8FC264B8745D40A2BF712F8" ma:contentTypeVersion="13" ma:contentTypeDescription="Create a new document." ma:contentTypeScope="" ma:versionID="9117dd214ba9251c784e13b123dbe875">
  <xsd:schema xmlns:xsd="http://www.w3.org/2001/XMLSchema" xmlns:xs="http://www.w3.org/2001/XMLSchema" xmlns:p="http://schemas.microsoft.com/office/2006/metadata/properties" xmlns:ns3="46fc01da-d83e-413d-ab59-c5e722dbd171" xmlns:ns4="930c7931-213f-4f02-a63a-21d9f5fc337a" targetNamespace="http://schemas.microsoft.com/office/2006/metadata/properties" ma:root="true" ma:fieldsID="c18a0470331c90a088c268dcee68500c" ns3:_="" ns4:_="">
    <xsd:import namespace="46fc01da-d83e-413d-ab59-c5e722dbd171"/>
    <xsd:import namespace="930c7931-213f-4f02-a63a-21d9f5fc337a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DateTaken" minOccurs="0"/>
                <xsd:element ref="ns3:MediaServiceOCR" minOccurs="0"/>
                <xsd:element ref="ns3:MediaServiceLocation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6fc01da-d83e-413d-ab59-c5e722dbd17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MediaServiceAutoTags" ma:description="" ma:internalName="MediaServiceAutoTags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5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6" nillable="true" ma:displayName="Location" ma:internalName="MediaServiceLocation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30c7931-213f-4f02-a63a-21d9f5fc337a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3" nillable="true" ma:displayName="Sharing Hint Hash" ma:description="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5B3840B-42A7-4F6F-84DA-CCB66712DB76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2464DDC5-E035-4FA9-A91F-CBD20F190B55}">
  <ds:schemaRefs>
    <ds:schemaRef ds:uri="930c7931-213f-4f02-a63a-21d9f5fc337a"/>
    <ds:schemaRef ds:uri="http://schemas.microsoft.com/office/2006/metadata/properties"/>
    <ds:schemaRef ds:uri="http://schemas.microsoft.com/office/infopath/2007/PartnerControls"/>
    <ds:schemaRef ds:uri="http://purl.org/dc/elements/1.1/"/>
    <ds:schemaRef ds:uri="http://schemas.microsoft.com/office/2006/documentManagement/types"/>
    <ds:schemaRef ds:uri="http://schemas.openxmlformats.org/package/2006/metadata/core-properties"/>
    <ds:schemaRef ds:uri="http://purl.org/dc/dcmitype/"/>
    <ds:schemaRef ds:uri="46fc01da-d83e-413d-ab59-c5e722dbd171"/>
    <ds:schemaRef ds:uri="http://www.w3.org/XML/1998/namespace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766A4126-04A7-46A6-9AF6-22A6A61C9C3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6fc01da-d83e-413d-ab59-c5e722dbd171"/>
    <ds:schemaRef ds:uri="930c7931-213f-4f02-a63a-21d9f5fc337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>
  <clbl:label id="{86080f64-b23d-4f93-8c43-e65f2588b9c3}" enabled="0" method="" siteId="{86080f64-b23d-4f93-8c43-e65f2588b9c3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201</TotalTime>
  <Words>421</Words>
  <Application>Microsoft Office PowerPoint</Application>
  <PresentationFormat>Widescreen</PresentationFormat>
  <Paragraphs>32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Theme</vt:lpstr>
      <vt:lpstr>Maturity Exam</vt:lpstr>
      <vt:lpstr>Who writes the maturity test?</vt:lpstr>
      <vt:lpstr>In which language should you write?</vt:lpstr>
      <vt:lpstr>Whose maturity tests are assessed for language?</vt:lpstr>
      <vt:lpstr>Maturity exam in Itslearning</vt:lpstr>
      <vt:lpstr>The essay (maturity examination)</vt:lpstr>
      <vt:lpstr>Assessment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Maturity exam</dc:title>
  <dc:creator>Ulrika Rancken</dc:creator>
  <cp:lastModifiedBy>Magdalena Sandell</cp:lastModifiedBy>
  <cp:revision>4</cp:revision>
  <dcterms:created xsi:type="dcterms:W3CDTF">2020-03-22T12:10:23Z</dcterms:created>
  <dcterms:modified xsi:type="dcterms:W3CDTF">2026-04-16T11:58:54Z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0x010100D6E875E3B8FC264B8745D40A2BF712F8</vt:lpwstr>
  </property>
</Properties>
</file>