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2" r:id="rId2"/>
    <p:sldId id="281" r:id="rId3"/>
    <p:sldId id="283" r:id="rId4"/>
    <p:sldId id="284" r:id="rId5"/>
    <p:sldId id="286" r:id="rId6"/>
    <p:sldId id="279" r:id="rId7"/>
    <p:sldId id="287" r:id="rId8"/>
    <p:sldId id="28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a Eerola" initials="SE" lastIdx="1" clrIdx="0">
    <p:extLst>
      <p:ext uri="{19B8F6BF-5375-455C-9EA6-DF929625EA0E}">
        <p15:presenceInfo xmlns:p15="http://schemas.microsoft.com/office/powerpoint/2012/main" userId="S-1-5-21-3393662192-170258064-783236712-53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2F4"/>
    <a:srgbClr val="E9DEEB"/>
    <a:srgbClr val="DDEFFF"/>
    <a:srgbClr val="FDF2E8"/>
    <a:srgbClr val="821B81"/>
    <a:srgbClr val="EF7C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B9F96-85D8-4052-8815-712DF1FD675F}" v="6" dt="2024-08-22T09:48:48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433" autoAdjust="0"/>
  </p:normalViewPr>
  <p:slideViewPr>
    <p:cSldViewPr snapToGrid="0" snapToObjects="1">
      <p:cViewPr varScale="1">
        <p:scale>
          <a:sx n="54" d="100"/>
          <a:sy n="54" d="100"/>
        </p:scale>
        <p:origin x="11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Henriksson" userId="2c95d70d-b05f-4bad-b212-fe35a0b4abf5" providerId="ADAL" clId="{3D3B9F96-85D8-4052-8815-712DF1FD675F}"/>
    <pc:docChg chg="undo custSel addSld delSld modSld sldOrd">
      <pc:chgData name="Irene Henriksson" userId="2c95d70d-b05f-4bad-b212-fe35a0b4abf5" providerId="ADAL" clId="{3D3B9F96-85D8-4052-8815-712DF1FD675F}" dt="2024-08-22T09:50:43.012" v="2817" actId="790"/>
      <pc:docMkLst>
        <pc:docMk/>
      </pc:docMkLst>
      <pc:sldChg chg="modSp del mod modClrScheme chgLayout">
        <pc:chgData name="Irene Henriksson" userId="2c95d70d-b05f-4bad-b212-fe35a0b4abf5" providerId="ADAL" clId="{3D3B9F96-85D8-4052-8815-712DF1FD675F}" dt="2024-08-22T06:10:14.250" v="5" actId="2696"/>
        <pc:sldMkLst>
          <pc:docMk/>
          <pc:sldMk cId="3928070454" sldId="271"/>
        </pc:sldMkLst>
        <pc:spChg chg="mod ord">
          <ac:chgData name="Irene Henriksson" userId="2c95d70d-b05f-4bad-b212-fe35a0b4abf5" providerId="ADAL" clId="{3D3B9F96-85D8-4052-8815-712DF1FD675F}" dt="2024-08-22T06:09:16.605" v="3" actId="6549"/>
          <ac:spMkLst>
            <pc:docMk/>
            <pc:sldMk cId="3928070454" sldId="271"/>
            <ac:spMk id="2" creationId="{A149B983-3F9E-7846-9368-BB2AB43963E2}"/>
          </ac:spMkLst>
        </pc:spChg>
        <pc:spChg chg="mod ord">
          <ac:chgData name="Irene Henriksson" userId="2c95d70d-b05f-4bad-b212-fe35a0b4abf5" providerId="ADAL" clId="{3D3B9F96-85D8-4052-8815-712DF1FD675F}" dt="2024-08-22T06:09:13.907" v="2" actId="6549"/>
          <ac:spMkLst>
            <pc:docMk/>
            <pc:sldMk cId="3928070454" sldId="271"/>
            <ac:spMk id="3" creationId="{DDC8D34A-4850-6148-93B9-C04596421377}"/>
          </ac:spMkLst>
        </pc:spChg>
      </pc:sldChg>
      <pc:sldChg chg="del">
        <pc:chgData name="Irene Henriksson" userId="2c95d70d-b05f-4bad-b212-fe35a0b4abf5" providerId="ADAL" clId="{3D3B9F96-85D8-4052-8815-712DF1FD675F}" dt="2024-08-22T07:20:35.015" v="123" actId="2696"/>
        <pc:sldMkLst>
          <pc:docMk/>
          <pc:sldMk cId="444174358" sldId="272"/>
        </pc:sldMkLst>
      </pc:sldChg>
      <pc:sldChg chg="del">
        <pc:chgData name="Irene Henriksson" userId="2c95d70d-b05f-4bad-b212-fe35a0b4abf5" providerId="ADAL" clId="{3D3B9F96-85D8-4052-8815-712DF1FD675F}" dt="2024-08-22T07:47:43.142" v="701" actId="2696"/>
        <pc:sldMkLst>
          <pc:docMk/>
          <pc:sldMk cId="1310347103" sldId="273"/>
        </pc:sldMkLst>
      </pc:sldChg>
      <pc:sldChg chg="del">
        <pc:chgData name="Irene Henriksson" userId="2c95d70d-b05f-4bad-b212-fe35a0b4abf5" providerId="ADAL" clId="{3D3B9F96-85D8-4052-8815-712DF1FD675F}" dt="2024-08-22T06:15:00.652" v="22" actId="2696"/>
        <pc:sldMkLst>
          <pc:docMk/>
          <pc:sldMk cId="2865371638" sldId="274"/>
        </pc:sldMkLst>
      </pc:sldChg>
      <pc:sldChg chg="del">
        <pc:chgData name="Irene Henriksson" userId="2c95d70d-b05f-4bad-b212-fe35a0b4abf5" providerId="ADAL" clId="{3D3B9F96-85D8-4052-8815-712DF1FD675F}" dt="2024-08-22T07:47:45.773" v="702" actId="2696"/>
        <pc:sldMkLst>
          <pc:docMk/>
          <pc:sldMk cId="3557306016" sldId="275"/>
        </pc:sldMkLst>
      </pc:sldChg>
      <pc:sldChg chg="del">
        <pc:chgData name="Irene Henriksson" userId="2c95d70d-b05f-4bad-b212-fe35a0b4abf5" providerId="ADAL" clId="{3D3B9F96-85D8-4052-8815-712DF1FD675F}" dt="2024-08-22T06:12:03.599" v="7" actId="2696"/>
        <pc:sldMkLst>
          <pc:docMk/>
          <pc:sldMk cId="1841742515" sldId="276"/>
        </pc:sldMkLst>
      </pc:sldChg>
      <pc:sldChg chg="del">
        <pc:chgData name="Irene Henriksson" userId="2c95d70d-b05f-4bad-b212-fe35a0b4abf5" providerId="ADAL" clId="{3D3B9F96-85D8-4052-8815-712DF1FD675F}" dt="2024-08-22T07:20:42.355" v="124" actId="2696"/>
        <pc:sldMkLst>
          <pc:docMk/>
          <pc:sldMk cId="2147450450" sldId="277"/>
        </pc:sldMkLst>
      </pc:sldChg>
      <pc:sldChg chg="del">
        <pc:chgData name="Irene Henriksson" userId="2c95d70d-b05f-4bad-b212-fe35a0b4abf5" providerId="ADAL" clId="{3D3B9F96-85D8-4052-8815-712DF1FD675F}" dt="2024-08-22T07:20:46.730" v="125" actId="2696"/>
        <pc:sldMkLst>
          <pc:docMk/>
          <pc:sldMk cId="2705989006" sldId="278"/>
        </pc:sldMkLst>
      </pc:sldChg>
      <pc:sldChg chg="modSp mod">
        <pc:chgData name="Irene Henriksson" userId="2c95d70d-b05f-4bad-b212-fe35a0b4abf5" providerId="ADAL" clId="{3D3B9F96-85D8-4052-8815-712DF1FD675F}" dt="2024-08-22T09:50:19.723" v="2816" actId="790"/>
        <pc:sldMkLst>
          <pc:docMk/>
          <pc:sldMk cId="1396588549" sldId="279"/>
        </pc:sldMkLst>
        <pc:spChg chg="mod">
          <ac:chgData name="Irene Henriksson" userId="2c95d70d-b05f-4bad-b212-fe35a0b4abf5" providerId="ADAL" clId="{3D3B9F96-85D8-4052-8815-712DF1FD675F}" dt="2024-08-22T09:50:06.649" v="2815" actId="790"/>
          <ac:spMkLst>
            <pc:docMk/>
            <pc:sldMk cId="1396588549" sldId="279"/>
            <ac:spMk id="2" creationId="{1B4AAEFC-1EE1-44E8-970A-B8D5220F2CA6}"/>
          </ac:spMkLst>
        </pc:spChg>
        <pc:spChg chg="mod">
          <ac:chgData name="Irene Henriksson" userId="2c95d70d-b05f-4bad-b212-fe35a0b4abf5" providerId="ADAL" clId="{3D3B9F96-85D8-4052-8815-712DF1FD675F}" dt="2024-08-22T09:50:19.723" v="2816" actId="790"/>
          <ac:spMkLst>
            <pc:docMk/>
            <pc:sldMk cId="1396588549" sldId="279"/>
            <ac:spMk id="3" creationId="{7C559E4B-77E4-40CE-B08E-BCD50BB25AB5}"/>
          </ac:spMkLst>
        </pc:spChg>
      </pc:sldChg>
      <pc:sldChg chg="del">
        <pc:chgData name="Irene Henriksson" userId="2c95d70d-b05f-4bad-b212-fe35a0b4abf5" providerId="ADAL" clId="{3D3B9F96-85D8-4052-8815-712DF1FD675F}" dt="2024-08-22T06:14:56.353" v="21" actId="2696"/>
        <pc:sldMkLst>
          <pc:docMk/>
          <pc:sldMk cId="153788843" sldId="280"/>
        </pc:sldMkLst>
      </pc:sldChg>
      <pc:sldChg chg="addSp modSp new mod modClrScheme chgLayout modNotesTx">
        <pc:chgData name="Irene Henriksson" userId="2c95d70d-b05f-4bad-b212-fe35a0b4abf5" providerId="ADAL" clId="{3D3B9F96-85D8-4052-8815-712DF1FD675F}" dt="2024-08-22T09:48:31.326" v="2807" actId="790"/>
        <pc:sldMkLst>
          <pc:docMk/>
          <pc:sldMk cId="4126068604" sldId="281"/>
        </pc:sldMkLst>
        <pc:spChg chg="add mod">
          <ac:chgData name="Irene Henriksson" userId="2c95d70d-b05f-4bad-b212-fe35a0b4abf5" providerId="ADAL" clId="{3D3B9F96-85D8-4052-8815-712DF1FD675F}" dt="2024-08-22T09:48:21.301" v="2806" actId="790"/>
          <ac:spMkLst>
            <pc:docMk/>
            <pc:sldMk cId="4126068604" sldId="281"/>
            <ac:spMk id="2" creationId="{F52D8A40-8A81-8604-1EFE-38958F007D8B}"/>
          </ac:spMkLst>
        </pc:spChg>
        <pc:spChg chg="add mod">
          <ac:chgData name="Irene Henriksson" userId="2c95d70d-b05f-4bad-b212-fe35a0b4abf5" providerId="ADAL" clId="{3D3B9F96-85D8-4052-8815-712DF1FD675F}" dt="2024-08-22T09:48:31.326" v="2807" actId="790"/>
          <ac:spMkLst>
            <pc:docMk/>
            <pc:sldMk cId="4126068604" sldId="281"/>
            <ac:spMk id="3" creationId="{A2F45B2E-55F3-84EC-7016-58EA6D9C09BF}"/>
          </ac:spMkLst>
        </pc:spChg>
      </pc:sldChg>
      <pc:sldChg chg="new ord">
        <pc:chgData name="Irene Henriksson" userId="2c95d70d-b05f-4bad-b212-fe35a0b4abf5" providerId="ADAL" clId="{3D3B9F96-85D8-4052-8815-712DF1FD675F}" dt="2024-08-22T06:50:46.123" v="24"/>
        <pc:sldMkLst>
          <pc:docMk/>
          <pc:sldMk cId="296080536" sldId="282"/>
        </pc:sldMkLst>
      </pc:sldChg>
      <pc:sldChg chg="addSp delSp modSp new mod ord modClrScheme chgLayout">
        <pc:chgData name="Irene Henriksson" userId="2c95d70d-b05f-4bad-b212-fe35a0b4abf5" providerId="ADAL" clId="{3D3B9F96-85D8-4052-8815-712DF1FD675F}" dt="2024-08-22T09:48:52.420" v="2808" actId="27107"/>
        <pc:sldMkLst>
          <pc:docMk/>
          <pc:sldMk cId="272820190" sldId="283"/>
        </pc:sldMkLst>
        <pc:spChg chg="del mod ord">
          <ac:chgData name="Irene Henriksson" userId="2c95d70d-b05f-4bad-b212-fe35a0b4abf5" providerId="ADAL" clId="{3D3B9F96-85D8-4052-8815-712DF1FD675F}" dt="2024-08-22T07:23:30.999" v="246" actId="700"/>
          <ac:spMkLst>
            <pc:docMk/>
            <pc:sldMk cId="272820190" sldId="283"/>
            <ac:spMk id="2" creationId="{1FBAB9F8-68B0-ADF6-0437-FF9F536F2C63}"/>
          </ac:spMkLst>
        </pc:spChg>
        <pc:spChg chg="del mod ord">
          <ac:chgData name="Irene Henriksson" userId="2c95d70d-b05f-4bad-b212-fe35a0b4abf5" providerId="ADAL" clId="{3D3B9F96-85D8-4052-8815-712DF1FD675F}" dt="2024-08-22T07:23:30.999" v="246" actId="700"/>
          <ac:spMkLst>
            <pc:docMk/>
            <pc:sldMk cId="272820190" sldId="283"/>
            <ac:spMk id="3" creationId="{1DA70A13-3066-1997-6BAC-DE47238969BA}"/>
          </ac:spMkLst>
        </pc:spChg>
        <pc:spChg chg="add del mod ord">
          <ac:chgData name="Irene Henriksson" userId="2c95d70d-b05f-4bad-b212-fe35a0b4abf5" providerId="ADAL" clId="{3D3B9F96-85D8-4052-8815-712DF1FD675F}" dt="2024-08-22T07:24:44.304" v="344" actId="26606"/>
          <ac:spMkLst>
            <pc:docMk/>
            <pc:sldMk cId="272820190" sldId="283"/>
            <ac:spMk id="4" creationId="{8DFD4BAD-BDFE-8006-3AB1-EAEC021BE925}"/>
          </ac:spMkLst>
        </pc:spChg>
        <pc:spChg chg="add del mod ord">
          <ac:chgData name="Irene Henriksson" userId="2c95d70d-b05f-4bad-b212-fe35a0b4abf5" providerId="ADAL" clId="{3D3B9F96-85D8-4052-8815-712DF1FD675F}" dt="2024-08-22T07:24:44.304" v="344" actId="26606"/>
          <ac:spMkLst>
            <pc:docMk/>
            <pc:sldMk cId="272820190" sldId="283"/>
            <ac:spMk id="5" creationId="{52AB2D51-3FA4-F8D5-6EB2-F0D24C4ED0FE}"/>
          </ac:spMkLst>
        </pc:spChg>
        <pc:spChg chg="add del mod ord">
          <ac:chgData name="Irene Henriksson" userId="2c95d70d-b05f-4bad-b212-fe35a0b4abf5" providerId="ADAL" clId="{3D3B9F96-85D8-4052-8815-712DF1FD675F}" dt="2024-08-22T07:24:44.304" v="344" actId="26606"/>
          <ac:spMkLst>
            <pc:docMk/>
            <pc:sldMk cId="272820190" sldId="283"/>
            <ac:spMk id="6" creationId="{4C9425AF-6F40-42B9-7BA0-889D7D346984}"/>
          </ac:spMkLst>
        </pc:spChg>
        <pc:spChg chg="add mod ord">
          <ac:chgData name="Irene Henriksson" userId="2c95d70d-b05f-4bad-b212-fe35a0b4abf5" providerId="ADAL" clId="{3D3B9F96-85D8-4052-8815-712DF1FD675F}" dt="2024-08-22T09:48:52.420" v="2808" actId="27107"/>
          <ac:spMkLst>
            <pc:docMk/>
            <pc:sldMk cId="272820190" sldId="283"/>
            <ac:spMk id="11" creationId="{8986413B-E607-661A-ABBB-311256F4E837}"/>
          </ac:spMkLst>
        </pc:spChg>
        <pc:spChg chg="add mod ord">
          <ac:chgData name="Irene Henriksson" userId="2c95d70d-b05f-4bad-b212-fe35a0b4abf5" providerId="ADAL" clId="{3D3B9F96-85D8-4052-8815-712DF1FD675F}" dt="2024-08-22T09:46:46.773" v="2804" actId="700"/>
          <ac:spMkLst>
            <pc:docMk/>
            <pc:sldMk cId="272820190" sldId="283"/>
            <ac:spMk id="13" creationId="{00036AE0-87C8-8A03-282B-470E293EFF53}"/>
          </ac:spMkLst>
        </pc:spChg>
      </pc:sldChg>
      <pc:sldChg chg="modSp new mod ord">
        <pc:chgData name="Irene Henriksson" userId="2c95d70d-b05f-4bad-b212-fe35a0b4abf5" providerId="ADAL" clId="{3D3B9F96-85D8-4052-8815-712DF1FD675F}" dt="2024-08-22T09:49:28.893" v="2811" actId="27107"/>
        <pc:sldMkLst>
          <pc:docMk/>
          <pc:sldMk cId="3921097025" sldId="284"/>
        </pc:sldMkLst>
        <pc:spChg chg="mod">
          <ac:chgData name="Irene Henriksson" userId="2c95d70d-b05f-4bad-b212-fe35a0b4abf5" providerId="ADAL" clId="{3D3B9F96-85D8-4052-8815-712DF1FD675F}" dt="2024-08-22T09:49:28.893" v="2811" actId="27107"/>
          <ac:spMkLst>
            <pc:docMk/>
            <pc:sldMk cId="3921097025" sldId="284"/>
            <ac:spMk id="2" creationId="{1128F1C6-6B52-1ADF-E2F0-14B68D47E7BB}"/>
          </ac:spMkLst>
        </pc:spChg>
        <pc:spChg chg="mod">
          <ac:chgData name="Irene Henriksson" userId="2c95d70d-b05f-4bad-b212-fe35a0b4abf5" providerId="ADAL" clId="{3D3B9F96-85D8-4052-8815-712DF1FD675F}" dt="2024-08-22T09:49:18.688" v="2810" actId="790"/>
          <ac:spMkLst>
            <pc:docMk/>
            <pc:sldMk cId="3921097025" sldId="284"/>
            <ac:spMk id="3" creationId="{C264D829-78B9-5AA6-CD05-BFE915770A96}"/>
          </ac:spMkLst>
        </pc:spChg>
      </pc:sldChg>
      <pc:sldChg chg="new modNotesTx">
        <pc:chgData name="Irene Henriksson" userId="2c95d70d-b05f-4bad-b212-fe35a0b4abf5" providerId="ADAL" clId="{3D3B9F96-85D8-4052-8815-712DF1FD675F}" dt="2024-08-22T07:49:19.293" v="730" actId="20577"/>
        <pc:sldMkLst>
          <pc:docMk/>
          <pc:sldMk cId="3829202524" sldId="285"/>
        </pc:sldMkLst>
      </pc:sldChg>
      <pc:sldChg chg="addSp delSp modSp new mod ord modClrScheme chgLayout">
        <pc:chgData name="Irene Henriksson" userId="2c95d70d-b05f-4bad-b212-fe35a0b4abf5" providerId="ADAL" clId="{3D3B9F96-85D8-4052-8815-712DF1FD675F}" dt="2024-08-22T09:49:48.345" v="2814" actId="790"/>
        <pc:sldMkLst>
          <pc:docMk/>
          <pc:sldMk cId="269867046" sldId="286"/>
        </pc:sldMkLst>
        <pc:spChg chg="del mod ord">
          <ac:chgData name="Irene Henriksson" userId="2c95d70d-b05f-4bad-b212-fe35a0b4abf5" providerId="ADAL" clId="{3D3B9F96-85D8-4052-8815-712DF1FD675F}" dt="2024-08-22T07:52:35.320" v="769" actId="700"/>
          <ac:spMkLst>
            <pc:docMk/>
            <pc:sldMk cId="269867046" sldId="286"/>
            <ac:spMk id="2" creationId="{5F4F8AE5-569B-9289-C066-EC9C1BEB9268}"/>
          </ac:spMkLst>
        </pc:spChg>
        <pc:spChg chg="mod ord">
          <ac:chgData name="Irene Henriksson" userId="2c95d70d-b05f-4bad-b212-fe35a0b4abf5" providerId="ADAL" clId="{3D3B9F96-85D8-4052-8815-712DF1FD675F}" dt="2024-08-22T09:49:48.345" v="2814" actId="790"/>
          <ac:spMkLst>
            <pc:docMk/>
            <pc:sldMk cId="269867046" sldId="286"/>
            <ac:spMk id="3" creationId="{3F20230A-6EB5-AE34-B318-9ECC100AC18C}"/>
          </ac:spMkLst>
        </pc:spChg>
        <pc:spChg chg="add mod ord">
          <ac:chgData name="Irene Henriksson" userId="2c95d70d-b05f-4bad-b212-fe35a0b4abf5" providerId="ADAL" clId="{3D3B9F96-85D8-4052-8815-712DF1FD675F}" dt="2024-08-22T08:48:18.361" v="1805" actId="113"/>
          <ac:spMkLst>
            <pc:docMk/>
            <pc:sldMk cId="269867046" sldId="286"/>
            <ac:spMk id="4" creationId="{20DFDD09-578D-41F6-C606-AF2899948463}"/>
          </ac:spMkLst>
        </pc:spChg>
      </pc:sldChg>
      <pc:sldChg chg="modSp new mod">
        <pc:chgData name="Irene Henriksson" userId="2c95d70d-b05f-4bad-b212-fe35a0b4abf5" providerId="ADAL" clId="{3D3B9F96-85D8-4052-8815-712DF1FD675F}" dt="2024-08-22T09:50:43.012" v="2817" actId="790"/>
        <pc:sldMkLst>
          <pc:docMk/>
          <pc:sldMk cId="3260851041" sldId="287"/>
        </pc:sldMkLst>
        <pc:spChg chg="mod">
          <ac:chgData name="Irene Henriksson" userId="2c95d70d-b05f-4bad-b212-fe35a0b4abf5" providerId="ADAL" clId="{3D3B9F96-85D8-4052-8815-712DF1FD675F}" dt="2024-08-22T08:58:23.342" v="1913"/>
          <ac:spMkLst>
            <pc:docMk/>
            <pc:sldMk cId="3260851041" sldId="287"/>
            <ac:spMk id="2" creationId="{6441FC1A-6CEB-8FB9-1686-8A9509390CC1}"/>
          </ac:spMkLst>
        </pc:spChg>
        <pc:spChg chg="mod">
          <ac:chgData name="Irene Henriksson" userId="2c95d70d-b05f-4bad-b212-fe35a0b4abf5" providerId="ADAL" clId="{3D3B9F96-85D8-4052-8815-712DF1FD675F}" dt="2024-08-22T09:50:43.012" v="2817" actId="790"/>
          <ac:spMkLst>
            <pc:docMk/>
            <pc:sldMk cId="3260851041" sldId="287"/>
            <ac:spMk id="3" creationId="{DBE9C73C-EB8C-5A12-B229-B5FE404909E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FI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94B666-1D80-1745-B7E6-8F7D3ABC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2B475-68F9-E844-A205-EBA57CAC2C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DCE6-14C0-5C45-94CE-823461F6803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BEEDA-9261-054D-8298-AB9E72FAAB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1D35F-E3E2-194F-A399-B2227AC97C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DE5A-B3F7-5F43-B1F4-C128A229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9BF1-B8DB-C040-80B3-004DEFAF073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26420-EECA-8C49-8D22-E3DC39119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6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err="1"/>
              <a:t>Scholarship</a:t>
            </a:r>
            <a:r>
              <a:rPr lang="sv-FI" dirty="0"/>
              <a:t> </a:t>
            </a:r>
            <a:r>
              <a:rPr lang="sv-FI" dirty="0" err="1"/>
              <a:t>requirements</a:t>
            </a:r>
            <a:r>
              <a:rPr lang="sv-FI" dirty="0"/>
              <a:t> </a:t>
            </a:r>
            <a:r>
              <a:rPr lang="sv-FI" dirty="0" err="1"/>
              <a:t>differ</a:t>
            </a:r>
            <a:r>
              <a:rPr lang="sv-FI" dirty="0"/>
              <a:t> for </a:t>
            </a:r>
            <a:r>
              <a:rPr lang="sv-FI" dirty="0" err="1"/>
              <a:t>each</a:t>
            </a:r>
            <a:r>
              <a:rPr lang="sv-FI" dirty="0"/>
              <a:t> </a:t>
            </a:r>
            <a:r>
              <a:rPr lang="sv-FI" dirty="0" err="1"/>
              <a:t>batch</a:t>
            </a:r>
            <a:r>
              <a:rPr lang="sv-FI" dirty="0"/>
              <a:t>, so </a:t>
            </a:r>
            <a:r>
              <a:rPr lang="sv-FI" dirty="0" err="1"/>
              <a:t>please</a:t>
            </a:r>
            <a:r>
              <a:rPr lang="sv-FI" dirty="0"/>
              <a:t> </a:t>
            </a:r>
            <a:r>
              <a:rPr lang="sv-FI" dirty="0" err="1"/>
              <a:t>don’t</a:t>
            </a:r>
            <a:r>
              <a:rPr lang="sv-FI" dirty="0"/>
              <a:t> </a:t>
            </a:r>
            <a:r>
              <a:rPr lang="sv-FI" dirty="0" err="1"/>
              <a:t>compare</a:t>
            </a:r>
            <a:r>
              <a:rPr lang="sv-FI" dirty="0"/>
              <a:t> </a:t>
            </a:r>
            <a:r>
              <a:rPr lang="sv-FI" dirty="0" err="1"/>
              <a:t>with</a:t>
            </a:r>
            <a:r>
              <a:rPr lang="sv-FI" dirty="0"/>
              <a:t> </a:t>
            </a:r>
            <a:r>
              <a:rPr lang="sv-FI" dirty="0" err="1"/>
              <a:t>other</a:t>
            </a:r>
            <a:r>
              <a:rPr lang="sv-FI" dirty="0"/>
              <a:t>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26420-EECA-8C49-8D22-E3DC391192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26420-EECA-8C49-8D22-E3DC391192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26420-EECA-8C49-8D22-E3DC391192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7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26420-EECA-8C49-8D22-E3DC391192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9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err="1"/>
              <a:t>Questions</a:t>
            </a:r>
            <a:r>
              <a:rPr lang="sv-FI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26420-EECA-8C49-8D22-E3DC391192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6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cada_kampanjbilder2020_EDITED_24.6.2020_srgb_16bit_06.jpg">
            <a:extLst>
              <a:ext uri="{FF2B5EF4-FFF2-40B4-BE49-F238E27FC236}">
                <a16:creationId xmlns:a16="http://schemas.microsoft.com/office/drawing/2014/main" id="{57197DCD-BAAE-FD43-BD65-AF61E226E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9729" y="3542986"/>
            <a:ext cx="3690155" cy="285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rcada_kampanjbilder2020_EDITED_24.6.2020_srgb_16bit_12.jpg">
            <a:extLst>
              <a:ext uri="{FF2B5EF4-FFF2-40B4-BE49-F238E27FC236}">
                <a16:creationId xmlns:a16="http://schemas.microsoft.com/office/drawing/2014/main" id="{ED8DF153-E707-9742-BFFE-137ADD3FD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900" y="417555"/>
            <a:ext cx="3690154" cy="285964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BF17871E-6FB2-5A43-ADAC-986702B2B097}"/>
              </a:ext>
            </a:extLst>
          </p:cNvPr>
          <p:cNvSpPr/>
          <p:nvPr userDrawn="1"/>
        </p:nvSpPr>
        <p:spPr>
          <a:xfrm>
            <a:off x="4249729" y="417521"/>
            <a:ext cx="3692541" cy="285967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0723CE79-040F-D64B-B596-AC6037A5A294}"/>
              </a:ext>
            </a:extLst>
          </p:cNvPr>
          <p:cNvSpPr/>
          <p:nvPr userDrawn="1"/>
        </p:nvSpPr>
        <p:spPr>
          <a:xfrm>
            <a:off x="288125" y="3542951"/>
            <a:ext cx="3692541" cy="285967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Arcada_kampanjbilder2020_EDITED_24.6.2020_srgb_16bit_11.jpg" descr="Arcada_kampanjbilder2020_EDITED_24.6.2020_srgb_16bit_11.jpg">
            <a:extLst>
              <a:ext uri="{FF2B5EF4-FFF2-40B4-BE49-F238E27FC236}">
                <a16:creationId xmlns:a16="http://schemas.microsoft.com/office/drawing/2014/main" id="{AF81BCC3-AD0A-AE46-850C-4A13658E2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94724" y="6241224"/>
            <a:ext cx="2943497" cy="2281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Arcada_kampanjbilder2020_EDITED_24.6.2020_srgb_16bit_02.jpg">
            <a:extLst>
              <a:ext uri="{FF2B5EF4-FFF2-40B4-BE49-F238E27FC236}">
                <a16:creationId xmlns:a16="http://schemas.microsoft.com/office/drawing/2014/main" id="{35FAFEB2-A6DD-6943-843D-12BB232D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208946" y="417557"/>
            <a:ext cx="3690154" cy="285964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168BD375-62C0-0741-9B9F-5E765317C495}"/>
              </a:ext>
            </a:extLst>
          </p:cNvPr>
          <p:cNvSpPr/>
          <p:nvPr userDrawn="1"/>
        </p:nvSpPr>
        <p:spPr>
          <a:xfrm>
            <a:off x="19096499" y="1516030"/>
            <a:ext cx="2945401" cy="2281056"/>
          </a:xfrm>
          <a:prstGeom prst="rect">
            <a:avLst/>
          </a:prstGeom>
          <a:solidFill>
            <a:srgbClr val="F9CEE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5C4A0024-FBC1-8445-83C5-3715570925C0}"/>
              </a:ext>
            </a:extLst>
          </p:cNvPr>
          <p:cNvSpPr/>
          <p:nvPr userDrawn="1"/>
        </p:nvSpPr>
        <p:spPr>
          <a:xfrm>
            <a:off x="8206559" y="3542950"/>
            <a:ext cx="3692541" cy="285967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B93D5-7C70-4266-8240-8F69D08B6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2900" y="417521"/>
            <a:ext cx="3690155" cy="28974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0EC9F-052C-6A4A-8004-94C6276B06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27" y="1347490"/>
            <a:ext cx="2340344" cy="1037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3A41B7-C970-41B0-9395-3D478AAE57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23" y="4454011"/>
            <a:ext cx="2340344" cy="1037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125375-2E57-4186-83BA-0B77EBD6B8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433" y="4454011"/>
            <a:ext cx="2340344" cy="1037553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A18D51A-105F-43EA-BA0D-99F496F19F8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77583856"/>
              </p:ext>
            </p:extLst>
          </p:nvPr>
        </p:nvGraphicFramePr>
        <p:xfrm>
          <a:off x="1830391" y="4971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6729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orange)">
    <p:bg>
      <p:bgPr>
        <a:solidFill>
          <a:srgbClr val="EF7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28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48F20-BC3F-3A4E-944C-7ED7A3FF8EFB}"/>
              </a:ext>
            </a:extLst>
          </p:cNvPr>
          <p:cNvSpPr/>
          <p:nvPr userDrawn="1"/>
        </p:nvSpPr>
        <p:spPr>
          <a:xfrm>
            <a:off x="1634897" y="3509963"/>
            <a:ext cx="1357314" cy="57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46406-7A3F-4D62-8CAF-0A1A77EA7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43" y="52279"/>
            <a:ext cx="2068098" cy="9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lumn (light orange)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10515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AE61BC-2221-43A4-8AC6-B80991CC5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F3A143-B667-44BC-8B14-F5A80D054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5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 (light orange)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8A3BA-9D20-4576-9315-8F2EDACB1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8343F9-46F8-485D-914E-D4C40DA30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light orange)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8205"/>
            <a:ext cx="3932237" cy="347284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D86DC-53F7-404A-BB0F-9AAA8CCD8601}"/>
              </a:ext>
            </a:extLst>
          </p:cNvPr>
          <p:cNvSpPr/>
          <p:nvPr userDrawn="1"/>
        </p:nvSpPr>
        <p:spPr>
          <a:xfrm>
            <a:off x="928686" y="2057400"/>
            <a:ext cx="1357314" cy="57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E612C7-6E42-4329-B291-D11C89BF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3472"/>
            <a:ext cx="3932237" cy="1103927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DFFFE2-803B-4EC1-AF0C-5679006FB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08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range Background">
    <p:bg>
      <p:bgPr>
        <a:solidFill>
          <a:srgbClr val="ED7D3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EF531-2459-46F8-AAE6-D42DD207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28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48F20-BC3F-3A4E-944C-7ED7A3FF8EFB}"/>
              </a:ext>
            </a:extLst>
          </p:cNvPr>
          <p:cNvSpPr/>
          <p:nvPr userDrawn="1"/>
        </p:nvSpPr>
        <p:spPr>
          <a:xfrm>
            <a:off x="1634897" y="3509963"/>
            <a:ext cx="1357314" cy="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12098-07EF-481A-BC8C-523AB1B9B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43" y="52279"/>
            <a:ext cx="2068098" cy="9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lumn (light blue)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10515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F6E82-2028-4BAC-8B10-5FBACACA3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30B4C3-3AE7-4859-A48B-C51350F72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 (light blue)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D21C5-01F0-40CF-9DF8-C8F6E4990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F4E376-30C0-4FBC-A107-25DBBC906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5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light blue)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8205"/>
            <a:ext cx="3932237" cy="347284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D86DC-53F7-404A-BB0F-9AAA8CCD8601}"/>
              </a:ext>
            </a:extLst>
          </p:cNvPr>
          <p:cNvSpPr/>
          <p:nvPr userDrawn="1"/>
        </p:nvSpPr>
        <p:spPr>
          <a:xfrm>
            <a:off x="928686" y="2057400"/>
            <a:ext cx="1357314" cy="57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E2FF04-2080-4E0E-919E-1B8BA796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3472"/>
            <a:ext cx="3932237" cy="1103927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857A7-1FEC-447B-BA9F-A92A845BA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Orange Background">
    <p:bg>
      <p:bgPr>
        <a:solidFill>
          <a:schemeClr val="accent3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1615D-8CF7-45BB-8191-A74BEEE0E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4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it&#10;&#10;Description automatically generated">
            <a:extLst>
              <a:ext uri="{FF2B5EF4-FFF2-40B4-BE49-F238E27FC236}">
                <a16:creationId xmlns:a16="http://schemas.microsoft.com/office/drawing/2014/main" id="{37EA8078-3720-8749-A39E-67068C0E7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14496" cy="6925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6D310F-3F16-4082-AF25-FC44F32EF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96" y="4754120"/>
            <a:ext cx="2639879" cy="1170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873B45-F3B8-4F4E-BD63-47DAFB589E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004586"/>
            <a:ext cx="812667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6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28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48F20-BC3F-3A4E-944C-7ED7A3FF8EFB}"/>
              </a:ext>
            </a:extLst>
          </p:cNvPr>
          <p:cNvSpPr/>
          <p:nvPr userDrawn="1"/>
        </p:nvSpPr>
        <p:spPr>
          <a:xfrm>
            <a:off x="1634897" y="3509963"/>
            <a:ext cx="1357314" cy="5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1B8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2AA331-747A-4FE1-9EF5-D11D7C4A2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lumn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10515600" cy="4476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E44AA-B767-450C-9D47-A6F0C8CAA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949" y="250286"/>
            <a:ext cx="1486776" cy="397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C08FD-D81D-41FA-ACDD-32CCFEB6D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F23C749-275C-457E-BC66-F997C0B10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665E5A-08C3-407E-BF4C-87767740FA02}"/>
              </a:ext>
            </a:extLst>
          </p:cNvPr>
          <p:cNvSpPr/>
          <p:nvPr userDrawn="1"/>
        </p:nvSpPr>
        <p:spPr>
          <a:xfrm>
            <a:off x="928686" y="1736240"/>
            <a:ext cx="1357314" cy="571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E9BC0-AD6E-419D-95AD-CB320482D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FAEE10-34A3-4AFE-BAD1-4AC8D9AA0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2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8205"/>
            <a:ext cx="3932237" cy="347284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D86DC-53F7-404A-BB0F-9AAA8CCD8601}"/>
              </a:ext>
            </a:extLst>
          </p:cNvPr>
          <p:cNvSpPr/>
          <p:nvPr userDrawn="1"/>
        </p:nvSpPr>
        <p:spPr>
          <a:xfrm>
            <a:off x="928686" y="2057400"/>
            <a:ext cx="1357314" cy="57162"/>
          </a:xfrm>
          <a:prstGeom prst="rect">
            <a:avLst/>
          </a:prstGeom>
          <a:solidFill>
            <a:srgbClr val="821B8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7ADE45-4E63-4D30-9F9F-0AA5986B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3472"/>
            <a:ext cx="3932237" cy="1103927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FA29E-7E3F-4B28-9D56-76E942105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FBA7F-CA1D-4D4E-B88B-2D82A5BC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0" y="0"/>
            <a:ext cx="42817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Arcada_kampanjbilder2020_EDITED_24.6.2020_srgb_16bit_11.jpg" descr="A student posing for the camera.">
            <a:extLst>
              <a:ext uri="{FF2B5EF4-FFF2-40B4-BE49-F238E27FC236}">
                <a16:creationId xmlns:a16="http://schemas.microsoft.com/office/drawing/2014/main" id="{247BDAA4-3534-E645-B5E6-DAB67AB3F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2" y="1"/>
            <a:ext cx="60197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rot="10800000">
            <a:off x="3011805" y="0"/>
            <a:ext cx="4500563" cy="6858000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6501C-832B-0B47-84A2-2E70CE8E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78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4BFB9B-1CDE-5C49-BDC3-8630A928DE12}"/>
              </a:ext>
            </a:extLst>
          </p:cNvPr>
          <p:cNvSpPr/>
          <p:nvPr userDrawn="1"/>
        </p:nvSpPr>
        <p:spPr>
          <a:xfrm>
            <a:off x="10287000" y="6029325"/>
            <a:ext cx="1905000" cy="50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55326-D7CC-0A44-95D7-CB881A889CED}"/>
              </a:ext>
            </a:extLst>
          </p:cNvPr>
          <p:cNvSpPr txBox="1"/>
          <p:nvPr userDrawn="1"/>
        </p:nvSpPr>
        <p:spPr>
          <a:xfrm>
            <a:off x="10480443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DB66CEE-46F4-4D95-A2A8-2A9206A0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256212" cy="1282681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ED89BB-B388-4FEA-A98E-A38EC64A3F8D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4763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rcada_kampanjbilder2020_EDITED_24.6.2020_srgb_16bit_08.jpg" descr="A student posing for the camera.">
            <a:extLst>
              <a:ext uri="{FF2B5EF4-FFF2-40B4-BE49-F238E27FC236}">
                <a16:creationId xmlns:a16="http://schemas.microsoft.com/office/drawing/2014/main" id="{30888260-30C5-1E4F-B0F3-46D0A45A43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070" y="0"/>
            <a:ext cx="59369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0" y="0"/>
            <a:ext cx="42817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rot="10800000">
            <a:off x="3011805" y="0"/>
            <a:ext cx="4500563" cy="6858000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6501C-832B-0B47-84A2-2E70CE8E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78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4BFB9B-1CDE-5C49-BDC3-8630A928DE12}"/>
              </a:ext>
            </a:extLst>
          </p:cNvPr>
          <p:cNvSpPr/>
          <p:nvPr userDrawn="1"/>
        </p:nvSpPr>
        <p:spPr>
          <a:xfrm>
            <a:off x="10287000" y="6029325"/>
            <a:ext cx="1905000" cy="50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55326-D7CC-0A44-95D7-CB881A889CED}"/>
              </a:ext>
            </a:extLst>
          </p:cNvPr>
          <p:cNvSpPr txBox="1"/>
          <p:nvPr userDrawn="1"/>
        </p:nvSpPr>
        <p:spPr>
          <a:xfrm>
            <a:off x="10480443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2235C2-9CA7-49CB-9C28-04F10A8C5783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821B8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9B7393-7389-4195-81C5-894415E1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256212" cy="1282681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80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3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108D1D-7093-3545-9B1C-BA74A5F09A1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D917B-18DB-E74F-AA79-05E11A59D4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74210" cy="68580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flipH="1">
            <a:off x="4025132" y="0"/>
            <a:ext cx="4500563" cy="6858000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5937374" y="0"/>
            <a:ext cx="62883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FA36E9-F36C-D748-9FF5-24755CD1FD15}"/>
              </a:ext>
            </a:extLst>
          </p:cNvPr>
          <p:cNvSpPr/>
          <p:nvPr userDrawn="1"/>
        </p:nvSpPr>
        <p:spPr>
          <a:xfrm>
            <a:off x="5328563" y="1739882"/>
            <a:ext cx="1357314" cy="57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52BCDA2-FF1B-E14E-A22B-35497F52E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077" y="414319"/>
            <a:ext cx="6288314" cy="132556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DD2C747-5623-C44F-9E23-F9AD773DA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077" y="2040785"/>
            <a:ext cx="6288314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6A55E-9B91-3148-A674-D6C55C4D09EF}"/>
              </a:ext>
            </a:extLst>
          </p:cNvPr>
          <p:cNvSpPr/>
          <p:nvPr userDrawn="1"/>
        </p:nvSpPr>
        <p:spPr>
          <a:xfrm>
            <a:off x="0" y="6029325"/>
            <a:ext cx="2072034" cy="50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5C0CB-4572-164F-9BBC-54C93FEF5F4A}"/>
              </a:ext>
            </a:extLst>
          </p:cNvPr>
          <p:cNvSpPr txBox="1"/>
          <p:nvPr userDrawn="1"/>
        </p:nvSpPr>
        <p:spPr>
          <a:xfrm>
            <a:off x="360477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43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4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108D1D-7093-3545-9B1C-BA74A5F09A1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82A625-C420-5744-A3EA-60D182F4E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19800" y="1"/>
            <a:ext cx="6180456" cy="68580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rot="10800000">
            <a:off x="3011805" y="0"/>
            <a:ext cx="4500563" cy="68580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0" y="0"/>
            <a:ext cx="428171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8E703-2267-7A46-82C5-8CE9C0B26A3C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6501C-832B-0B47-84A2-2E70CE8E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78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8620D-9598-1A45-A78F-8BBF97599B69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F31080-C559-ED4E-8EDE-67416E5509FC}"/>
              </a:ext>
            </a:extLst>
          </p:cNvPr>
          <p:cNvSpPr/>
          <p:nvPr userDrawn="1"/>
        </p:nvSpPr>
        <p:spPr>
          <a:xfrm>
            <a:off x="10287000" y="6029325"/>
            <a:ext cx="1905000" cy="509587"/>
          </a:xfrm>
          <a:prstGeom prst="rect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532628-138E-A94D-8A97-8E01D5F8B7B0}"/>
              </a:ext>
            </a:extLst>
          </p:cNvPr>
          <p:cNvSpPr txBox="1"/>
          <p:nvPr userDrawn="1"/>
        </p:nvSpPr>
        <p:spPr>
          <a:xfrm>
            <a:off x="10480443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864F23F-B0D1-40A0-A2A3-8F8A25EE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256212" cy="1282681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02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5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108D1D-7093-3545-9B1C-BA74A5F09A1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82A625-C420-5744-A3EA-60D182F4E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2" y="0"/>
            <a:ext cx="6019798" cy="6858001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rot="10800000">
            <a:off x="3011805" y="0"/>
            <a:ext cx="4500563" cy="68580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0" y="0"/>
            <a:ext cx="428171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8E703-2267-7A46-82C5-8CE9C0B26A3C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6501C-832B-0B47-84A2-2E70CE8E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78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8620D-9598-1A45-A78F-8BBF97599B69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F31080-C559-ED4E-8EDE-67416E5509FC}"/>
              </a:ext>
            </a:extLst>
          </p:cNvPr>
          <p:cNvSpPr/>
          <p:nvPr userDrawn="1"/>
        </p:nvSpPr>
        <p:spPr>
          <a:xfrm>
            <a:off x="10287000" y="6029325"/>
            <a:ext cx="1905000" cy="509587"/>
          </a:xfrm>
          <a:prstGeom prst="rect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532628-138E-A94D-8A97-8E01D5F8B7B0}"/>
              </a:ext>
            </a:extLst>
          </p:cNvPr>
          <p:cNvSpPr txBox="1"/>
          <p:nvPr userDrawn="1"/>
        </p:nvSpPr>
        <p:spPr>
          <a:xfrm>
            <a:off x="10480443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C40F0E-D2EB-40AE-8DD2-AD68A62E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256212" cy="1282681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st slide 2 (svensk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rcada_kampanjbilder2020_EDITED_24.6.2020_srgb_16bit_11.jpg" descr="Arcada_kampanjbilder2020_EDITED_24.6.2020_srgb_16bit_11.jpg">
            <a:extLst>
              <a:ext uri="{FF2B5EF4-FFF2-40B4-BE49-F238E27FC236}">
                <a16:creationId xmlns:a16="http://schemas.microsoft.com/office/drawing/2014/main" id="{AF81BCC3-AD0A-AE46-850C-4A13658E2E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94724" y="6241224"/>
            <a:ext cx="2943497" cy="2281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168BD375-62C0-0741-9B9F-5E765317C495}"/>
              </a:ext>
            </a:extLst>
          </p:cNvPr>
          <p:cNvSpPr/>
          <p:nvPr userDrawn="1"/>
        </p:nvSpPr>
        <p:spPr>
          <a:xfrm>
            <a:off x="19096499" y="1516030"/>
            <a:ext cx="2945401" cy="2281056"/>
          </a:xfrm>
          <a:prstGeom prst="rect">
            <a:avLst/>
          </a:prstGeom>
          <a:solidFill>
            <a:srgbClr val="F9CEE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4EE3B8-7994-6840-8490-6B6C3042C8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885" y="-14514"/>
            <a:ext cx="12357514" cy="6940804"/>
          </a:xfrm>
          <a:prstGeom prst="rect">
            <a:avLst/>
          </a:prstGeom>
        </p:spPr>
      </p:pic>
      <p:pic>
        <p:nvPicPr>
          <p:cNvPr id="3" name="Picture 2" descr="A person standing in front of it&#10;&#10;Description automatically generated">
            <a:extLst>
              <a:ext uri="{FF2B5EF4-FFF2-40B4-BE49-F238E27FC236}">
                <a16:creationId xmlns:a16="http://schemas.microsoft.com/office/drawing/2014/main" id="{37EA8078-3720-8749-A39E-67068C0E7B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"/>
            <a:ext cx="12314496" cy="6925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9EA99-9EF2-4103-B7AC-C0E5824601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885" y="2582969"/>
            <a:ext cx="8126672" cy="2017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2440E-90E2-4F30-A925-9848B28C8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96" y="4754120"/>
            <a:ext cx="2639879" cy="11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74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6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crowd of people, during examination.">
            <a:extLst>
              <a:ext uri="{FF2B5EF4-FFF2-40B4-BE49-F238E27FC236}">
                <a16:creationId xmlns:a16="http://schemas.microsoft.com/office/drawing/2014/main" id="{FED4AD2E-D88A-764C-86BF-D2C60FF08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38" y="0"/>
            <a:ext cx="6019798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7355084" y="1"/>
            <a:ext cx="494954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E489425-FBA0-4105-B01C-D1CB6CB02099}"/>
              </a:ext>
            </a:extLst>
          </p:cNvPr>
          <p:cNvSpPr/>
          <p:nvPr userDrawn="1"/>
        </p:nvSpPr>
        <p:spPr>
          <a:xfrm flipH="1">
            <a:off x="4051258" y="1"/>
            <a:ext cx="4500563" cy="68580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B32F93-B4FA-4EF6-9E31-8BDA969A6EAE}"/>
              </a:ext>
            </a:extLst>
          </p:cNvPr>
          <p:cNvSpPr/>
          <p:nvPr userDrawn="1"/>
        </p:nvSpPr>
        <p:spPr>
          <a:xfrm>
            <a:off x="5328563" y="1739882"/>
            <a:ext cx="1357314" cy="57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BDD928-A7D4-47FF-B157-851986C44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077" y="414319"/>
            <a:ext cx="6288314" cy="132556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0263BA-042D-432E-B456-B34D13CCE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077" y="2040785"/>
            <a:ext cx="6288314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80ECA2-D0D3-4707-81EE-60A74115E78C}"/>
              </a:ext>
            </a:extLst>
          </p:cNvPr>
          <p:cNvSpPr/>
          <p:nvPr userDrawn="1"/>
        </p:nvSpPr>
        <p:spPr>
          <a:xfrm>
            <a:off x="-102956" y="6029325"/>
            <a:ext cx="2174990" cy="50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EE8039-3B06-4828-8A3B-AE987F833D4B}"/>
              </a:ext>
            </a:extLst>
          </p:cNvPr>
          <p:cNvSpPr txBox="1"/>
          <p:nvPr userDrawn="1"/>
        </p:nvSpPr>
        <p:spPr>
          <a:xfrm>
            <a:off x="360477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0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7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rcada_kampanjbilder2020_EDITED_24.6.2020_srgb_16bit_03.jpg" descr="A student posing for the camera.">
            <a:extLst>
              <a:ext uri="{FF2B5EF4-FFF2-40B4-BE49-F238E27FC236}">
                <a16:creationId xmlns:a16="http://schemas.microsoft.com/office/drawing/2014/main" id="{6042CA34-24CD-4060-A7DA-649897040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3" y="1"/>
            <a:ext cx="6019798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0" y="0"/>
            <a:ext cx="4281714" cy="6858000"/>
          </a:xfrm>
          <a:prstGeom prst="rect">
            <a:avLst/>
          </a:prstGeom>
          <a:solidFill>
            <a:srgbClr val="D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rot="10800000">
            <a:off x="3011805" y="0"/>
            <a:ext cx="4500563" cy="6858000"/>
          </a:xfrm>
          <a:prstGeom prst="parallelogram">
            <a:avLst/>
          </a:prstGeom>
          <a:solidFill>
            <a:srgbClr val="D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6501C-832B-0B47-84A2-2E70CE8E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78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4BFB9B-1CDE-5C49-BDC3-8630A928DE12}"/>
              </a:ext>
            </a:extLst>
          </p:cNvPr>
          <p:cNvSpPr/>
          <p:nvPr userDrawn="1"/>
        </p:nvSpPr>
        <p:spPr>
          <a:xfrm>
            <a:off x="10287000" y="6029325"/>
            <a:ext cx="1905000" cy="5095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55326-D7CC-0A44-95D7-CB881A889CED}"/>
              </a:ext>
            </a:extLst>
          </p:cNvPr>
          <p:cNvSpPr txBox="1"/>
          <p:nvPr userDrawn="1"/>
        </p:nvSpPr>
        <p:spPr>
          <a:xfrm>
            <a:off x="10480443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ED89BB-B388-4FEA-A98E-A38EC64A3F8D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3F1B27-8DE9-4114-9F1A-B1E62526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256212" cy="1282681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0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8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108D1D-7093-3545-9B1C-BA74A5F09A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ig green tree outside Arcada building.&#10;">
            <a:extLst>
              <a:ext uri="{FF2B5EF4-FFF2-40B4-BE49-F238E27FC236}">
                <a16:creationId xmlns:a16="http://schemas.microsoft.com/office/drawing/2014/main" id="{149B52E2-CD28-E947-B734-2B5BAABEA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2" y="0"/>
            <a:ext cx="6197552" cy="68580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rot="10800000">
            <a:off x="3011805" y="0"/>
            <a:ext cx="4500563" cy="6858000"/>
          </a:xfrm>
          <a:prstGeom prst="parallelogram">
            <a:avLst/>
          </a:prstGeom>
          <a:solidFill>
            <a:srgbClr val="D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0" y="0"/>
            <a:ext cx="4281714" cy="6858000"/>
          </a:xfrm>
          <a:prstGeom prst="rect">
            <a:avLst/>
          </a:prstGeom>
          <a:solidFill>
            <a:srgbClr val="D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8E703-2267-7A46-82C5-8CE9C0B26A3C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6501C-832B-0B47-84A2-2E70CE8E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78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8620D-9598-1A45-A78F-8BBF97599B69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821B8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E670FD-6B31-F543-A909-AC193B74BFD2}"/>
              </a:ext>
            </a:extLst>
          </p:cNvPr>
          <p:cNvSpPr/>
          <p:nvPr userDrawn="1"/>
        </p:nvSpPr>
        <p:spPr>
          <a:xfrm>
            <a:off x="10467624" y="6029325"/>
            <a:ext cx="1905000" cy="5095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9D12E-9E1B-1C49-A527-DE009E3D30CA}"/>
              </a:ext>
            </a:extLst>
          </p:cNvPr>
          <p:cNvSpPr txBox="1"/>
          <p:nvPr userDrawn="1"/>
        </p:nvSpPr>
        <p:spPr>
          <a:xfrm>
            <a:off x="10661067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AADC65-1F42-4A78-84A6-2A0EBADC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256212" cy="1282681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3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9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108D1D-7093-3545-9B1C-BA74A5F09A1B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C0184E-4A5A-A341-973D-3A2949195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01486" cy="68580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flipH="1">
            <a:off x="4007082" y="0"/>
            <a:ext cx="4500563" cy="6858000"/>
          </a:xfrm>
          <a:prstGeom prst="parallelogram">
            <a:avLst/>
          </a:prstGeom>
          <a:solidFill>
            <a:srgbClr val="D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6637468" y="0"/>
            <a:ext cx="5601486" cy="6858000"/>
          </a:xfrm>
          <a:prstGeom prst="rect">
            <a:avLst/>
          </a:prstGeom>
          <a:solidFill>
            <a:srgbClr val="D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FA36E9-F36C-D748-9FF5-24755CD1FD15}"/>
              </a:ext>
            </a:extLst>
          </p:cNvPr>
          <p:cNvSpPr/>
          <p:nvPr userDrawn="1"/>
        </p:nvSpPr>
        <p:spPr>
          <a:xfrm>
            <a:off x="5328563" y="1739882"/>
            <a:ext cx="1357314" cy="571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52BCDA2-FF1B-E14E-A22B-35497F52E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077" y="424488"/>
            <a:ext cx="6288314" cy="131539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DD2C747-5623-C44F-9E23-F9AD773DA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077" y="2040785"/>
            <a:ext cx="6288314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B56A6B-9570-1B43-96FD-1FB6280FAEBE}"/>
              </a:ext>
            </a:extLst>
          </p:cNvPr>
          <p:cNvSpPr/>
          <p:nvPr userDrawn="1"/>
        </p:nvSpPr>
        <p:spPr>
          <a:xfrm>
            <a:off x="-102956" y="6029325"/>
            <a:ext cx="2174990" cy="5095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FE3D59-A6EA-B644-BBB6-2CCA969C15CC}"/>
              </a:ext>
            </a:extLst>
          </p:cNvPr>
          <p:cNvSpPr txBox="1"/>
          <p:nvPr userDrawn="1"/>
        </p:nvSpPr>
        <p:spPr>
          <a:xfrm>
            <a:off x="360477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94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 (10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FDC288-C248-4B84-8975-8E4DEAA7C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771322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791172-41CC-5B4F-9281-E87DFBCAEF07}"/>
              </a:ext>
            </a:extLst>
          </p:cNvPr>
          <p:cNvSpPr/>
          <p:nvPr userDrawn="1"/>
        </p:nvSpPr>
        <p:spPr>
          <a:xfrm>
            <a:off x="0" y="0"/>
            <a:ext cx="428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D1C1584-6A77-FF4F-8B0A-60C040E28958}"/>
              </a:ext>
            </a:extLst>
          </p:cNvPr>
          <p:cNvSpPr/>
          <p:nvPr userDrawn="1"/>
        </p:nvSpPr>
        <p:spPr>
          <a:xfrm rot="10800000">
            <a:off x="3011805" y="0"/>
            <a:ext cx="4500563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4BFB9B-1CDE-5C49-BDC3-8630A928DE12}"/>
              </a:ext>
            </a:extLst>
          </p:cNvPr>
          <p:cNvSpPr/>
          <p:nvPr userDrawn="1"/>
        </p:nvSpPr>
        <p:spPr>
          <a:xfrm>
            <a:off x="10287000" y="6029325"/>
            <a:ext cx="1905000" cy="50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55326-D7CC-0A44-95D7-CB881A889CED}"/>
              </a:ext>
            </a:extLst>
          </p:cNvPr>
          <p:cNvSpPr txBox="1"/>
          <p:nvPr userDrawn="1"/>
        </p:nvSpPr>
        <p:spPr>
          <a:xfrm>
            <a:off x="10480443" y="6029325"/>
            <a:ext cx="164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arcada.fi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ABE580-9996-4A92-BDB1-13A5E9D27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78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8EABB10-5C4C-4D53-AD54-00ADA996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256212" cy="128268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E1A8CD-0089-4F22-BE44-C313E8D72C07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103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>
            <a:extLst>
              <a:ext uri="{FF2B5EF4-FFF2-40B4-BE49-F238E27FC236}">
                <a16:creationId xmlns:a16="http://schemas.microsoft.com/office/drawing/2014/main" id="{F6592E47-F656-6142-A351-7B30F8E4EC88}"/>
              </a:ext>
            </a:extLst>
          </p:cNvPr>
          <p:cNvSpPr/>
          <p:nvPr userDrawn="1"/>
        </p:nvSpPr>
        <p:spPr>
          <a:xfrm>
            <a:off x="6096000" y="3429000"/>
            <a:ext cx="2725544" cy="3174098"/>
          </a:xfrm>
          <a:prstGeom prst="rect">
            <a:avLst/>
          </a:prstGeom>
          <a:solidFill>
            <a:srgbClr val="EF7C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" name="Arcada_kampanjbilder2020_EDITED_24.6.2020_srgb_16bit_08.jpg">
            <a:extLst>
              <a:ext uri="{FF2B5EF4-FFF2-40B4-BE49-F238E27FC236}">
                <a16:creationId xmlns:a16="http://schemas.microsoft.com/office/drawing/2014/main" id="{E5A60E16-3DD6-994F-90B1-F59B23500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1544" y="3429038"/>
            <a:ext cx="2711362" cy="317406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">
            <a:extLst>
              <a:ext uri="{FF2B5EF4-FFF2-40B4-BE49-F238E27FC236}">
                <a16:creationId xmlns:a16="http://schemas.microsoft.com/office/drawing/2014/main" id="{C9D1BC8E-8744-594B-9D14-7387171144F7}"/>
              </a:ext>
            </a:extLst>
          </p:cNvPr>
          <p:cNvSpPr/>
          <p:nvPr userDrawn="1"/>
        </p:nvSpPr>
        <p:spPr>
          <a:xfrm>
            <a:off x="8821544" y="254902"/>
            <a:ext cx="2725544" cy="3174098"/>
          </a:xfrm>
          <a:prstGeom prst="rect">
            <a:avLst/>
          </a:prstGeom>
          <a:solidFill>
            <a:srgbClr val="821B8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B353039F-B60E-B04F-A96E-1D34746AC2C0}"/>
              </a:ext>
            </a:extLst>
          </p:cNvPr>
          <p:cNvSpPr/>
          <p:nvPr userDrawn="1"/>
        </p:nvSpPr>
        <p:spPr>
          <a:xfrm>
            <a:off x="6096000" y="254902"/>
            <a:ext cx="2725544" cy="3174098"/>
          </a:xfrm>
          <a:prstGeom prst="rect">
            <a:avLst/>
          </a:prstGeom>
          <a:solidFill>
            <a:srgbClr val="EF7C00">
              <a:alpha val="980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mart solutions for a dynamic professional life and a vivid Swedish culture">
            <a:extLst>
              <a:ext uri="{FF2B5EF4-FFF2-40B4-BE49-F238E27FC236}">
                <a16:creationId xmlns:a16="http://schemas.microsoft.com/office/drawing/2014/main" id="{933246E8-0765-3A4D-9712-FD9F50293A62}"/>
              </a:ext>
            </a:extLst>
          </p:cNvPr>
          <p:cNvSpPr txBox="1"/>
          <p:nvPr userDrawn="1"/>
        </p:nvSpPr>
        <p:spPr>
          <a:xfrm>
            <a:off x="9666387" y="962528"/>
            <a:ext cx="1394863" cy="158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endParaRPr lang="en-GB" b="1" dirty="0">
              <a:solidFill>
                <a:srgbClr val="FFFFFF"/>
              </a:solidFill>
            </a:endParaRPr>
          </a:p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endParaRPr lang="en-GB" b="1" dirty="0">
              <a:solidFill>
                <a:srgbClr val="FFFFFF"/>
              </a:solidFill>
            </a:endParaRPr>
          </a:p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r>
              <a:rPr lang="en-GB" b="1" dirty="0" err="1">
                <a:solidFill>
                  <a:srgbClr val="FFFFFF"/>
                </a:solidFill>
              </a:rPr>
              <a:t>arcada.fi</a:t>
            </a:r>
            <a:endParaRPr lang="en-GB" b="1" dirty="0">
              <a:solidFill>
                <a:srgbClr val="FFFFFF"/>
              </a:solidFill>
            </a:endParaRPr>
          </a:p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5" name="Smart solutions for a dynamic professional life and a vivid Swedish culture">
            <a:extLst>
              <a:ext uri="{FF2B5EF4-FFF2-40B4-BE49-F238E27FC236}">
                <a16:creationId xmlns:a16="http://schemas.microsoft.com/office/drawing/2014/main" id="{D1F7B832-9814-E841-AB7A-59AAF5FD15DD}"/>
              </a:ext>
            </a:extLst>
          </p:cNvPr>
          <p:cNvSpPr txBox="1"/>
          <p:nvPr userDrawn="1"/>
        </p:nvSpPr>
        <p:spPr>
          <a:xfrm>
            <a:off x="6836622" y="4223710"/>
            <a:ext cx="1394863" cy="158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endParaRPr lang="en-GB" b="1" dirty="0">
              <a:solidFill>
                <a:srgbClr val="FFFFFF"/>
              </a:solidFill>
            </a:endParaRPr>
          </a:p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endParaRPr lang="en-GB" b="1" dirty="0">
              <a:solidFill>
                <a:srgbClr val="FFFFFF"/>
              </a:solidFill>
            </a:endParaRPr>
          </a:p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r>
              <a:rPr lang="en-GB" b="1" dirty="0" err="1">
                <a:solidFill>
                  <a:srgbClr val="FFFFFF"/>
                </a:solidFill>
              </a:rPr>
              <a:t>arcada.fi</a:t>
            </a:r>
            <a:endParaRPr lang="en-GB" b="1" dirty="0">
              <a:solidFill>
                <a:srgbClr val="FFFFFF"/>
              </a:solidFill>
            </a:endParaRPr>
          </a:p>
          <a:p>
            <a:pPr>
              <a:defRPr sz="2000" spc="39">
                <a:latin typeface="Arial"/>
                <a:ea typeface="Arial"/>
                <a:cs typeface="Arial"/>
                <a:sym typeface="Arial"/>
              </a:defRPr>
            </a:pP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D133D-2397-4740-B8C1-75B42EEA755B}"/>
              </a:ext>
            </a:extLst>
          </p:cNvPr>
          <p:cNvSpPr txBox="1"/>
          <p:nvPr userDrawn="1"/>
        </p:nvSpPr>
        <p:spPr>
          <a:xfrm>
            <a:off x="598485" y="2459504"/>
            <a:ext cx="4918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err="1">
                <a:solidFill>
                  <a:schemeClr val="accent6"/>
                </a:solidFill>
              </a:rPr>
              <a:t>TACK</a:t>
            </a:r>
            <a:r>
              <a:rPr lang="fi-FI" sz="4000" b="1" dirty="0">
                <a:solidFill>
                  <a:schemeClr val="accent6"/>
                </a:solidFill>
              </a:rPr>
              <a:t>!</a:t>
            </a:r>
          </a:p>
          <a:p>
            <a:pPr algn="ctr"/>
            <a:r>
              <a:rPr lang="fi-FI" sz="4000" b="1" dirty="0" err="1">
                <a:solidFill>
                  <a:schemeClr val="accent6"/>
                </a:solidFill>
              </a:rPr>
              <a:t>THANK</a:t>
            </a:r>
            <a:r>
              <a:rPr lang="fi-FI" sz="4000" b="1" dirty="0">
                <a:solidFill>
                  <a:schemeClr val="accent6"/>
                </a:solidFill>
              </a:rPr>
              <a:t> </a:t>
            </a:r>
            <a:r>
              <a:rPr lang="fi-FI" sz="4000" b="1" dirty="0" err="1">
                <a:solidFill>
                  <a:schemeClr val="accent6"/>
                </a:solidFill>
              </a:rPr>
              <a:t>YOU</a:t>
            </a:r>
            <a:r>
              <a:rPr lang="fi-FI" sz="4000" b="1" dirty="0">
                <a:solidFill>
                  <a:schemeClr val="accent6"/>
                </a:solidFill>
              </a:rPr>
              <a:t>!</a:t>
            </a:r>
            <a:br>
              <a:rPr lang="fi-FI" sz="4000" b="1" dirty="0">
                <a:solidFill>
                  <a:schemeClr val="accent6"/>
                </a:solidFill>
              </a:rPr>
            </a:br>
            <a:r>
              <a:rPr lang="fi-FI" sz="4000" b="1" dirty="0">
                <a:solidFill>
                  <a:schemeClr val="accent6"/>
                </a:solidFill>
              </a:rPr>
              <a:t>KIITOS!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9B9A4-22BC-4A34-90F8-5D2C3D27EDEB}"/>
              </a:ext>
            </a:extLst>
          </p:cNvPr>
          <p:cNvSpPr txBox="1"/>
          <p:nvPr userDrawn="1"/>
        </p:nvSpPr>
        <p:spPr>
          <a:xfrm>
            <a:off x="1099751" y="3286897"/>
            <a:ext cx="401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0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D8976-AF6F-4F47-BBCF-B5670F6E0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999" y="1391275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st slide 2 (finsk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rcada_kampanjbilder2020_EDITED_24.6.2020_srgb_16bit_11.jpg" descr="Arcada_kampanjbilder2020_EDITED_24.6.2020_srgb_16bit_11.jpg">
            <a:extLst>
              <a:ext uri="{FF2B5EF4-FFF2-40B4-BE49-F238E27FC236}">
                <a16:creationId xmlns:a16="http://schemas.microsoft.com/office/drawing/2014/main" id="{AF81BCC3-AD0A-AE46-850C-4A13658E2E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94724" y="6241224"/>
            <a:ext cx="2943497" cy="2281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168BD375-62C0-0741-9B9F-5E765317C495}"/>
              </a:ext>
            </a:extLst>
          </p:cNvPr>
          <p:cNvSpPr/>
          <p:nvPr userDrawn="1"/>
        </p:nvSpPr>
        <p:spPr>
          <a:xfrm>
            <a:off x="19096499" y="1516030"/>
            <a:ext cx="2945401" cy="2281056"/>
          </a:xfrm>
          <a:prstGeom prst="rect">
            <a:avLst/>
          </a:prstGeom>
          <a:solidFill>
            <a:srgbClr val="F9CEE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4EE3B8-7994-6840-8490-6B6C3042C8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885" y="-14514"/>
            <a:ext cx="12357514" cy="6940804"/>
          </a:xfrm>
          <a:prstGeom prst="rect">
            <a:avLst/>
          </a:prstGeom>
        </p:spPr>
      </p:pic>
      <p:pic>
        <p:nvPicPr>
          <p:cNvPr id="3" name="Picture 2" descr="A person standing in front of it&#10;&#10;Description automatically generated">
            <a:extLst>
              <a:ext uri="{FF2B5EF4-FFF2-40B4-BE49-F238E27FC236}">
                <a16:creationId xmlns:a16="http://schemas.microsoft.com/office/drawing/2014/main" id="{37EA8078-3720-8749-A39E-67068C0E7B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"/>
            <a:ext cx="12314496" cy="6925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8D3CF-7F18-4E73-80A1-3EDDD1FCC2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829" y="2665272"/>
            <a:ext cx="8126672" cy="1853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979DE-7CD5-4486-AA84-AD5C3E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96" y="4754120"/>
            <a:ext cx="2639879" cy="11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9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28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48F20-BC3F-3A4E-944C-7ED7A3FF8EFB}"/>
              </a:ext>
            </a:extLst>
          </p:cNvPr>
          <p:cNvSpPr/>
          <p:nvPr userDrawn="1"/>
        </p:nvSpPr>
        <p:spPr>
          <a:xfrm>
            <a:off x="1634897" y="3509963"/>
            <a:ext cx="1357314" cy="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644BD-4EC1-4241-9010-27E32D0BE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43" y="52279"/>
            <a:ext cx="2068098" cy="9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lumn (light purple)">
    <p:bg>
      <p:bgPr>
        <a:solidFill>
          <a:srgbClr val="E9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10515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76769-A8FA-43FA-BE09-1B92561F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ACE31BB-F8E6-4CFA-BC29-53E5E95EE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2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 (light purple)">
    <p:bg>
      <p:bgPr>
        <a:solidFill>
          <a:srgbClr val="E9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12204"/>
            <a:ext cx="5181600" cy="447674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45A-5172-9A4D-8E41-37624A15F83A}"/>
              </a:ext>
            </a:extLst>
          </p:cNvPr>
          <p:cNvSpPr/>
          <p:nvPr userDrawn="1"/>
        </p:nvSpPr>
        <p:spPr>
          <a:xfrm>
            <a:off x="928686" y="1739882"/>
            <a:ext cx="1357314" cy="57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75EB6-15CB-4C9C-AEAC-2B47535C4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C5C171-11B9-4C3E-B6AE-B076DA83E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3744"/>
            <a:ext cx="10515600" cy="9761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light purple)">
    <p:bg>
      <p:bgPr>
        <a:solidFill>
          <a:srgbClr val="E9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53472"/>
            <a:ext cx="3932237" cy="1103927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8204"/>
            <a:ext cx="3932237" cy="3695943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D86DC-53F7-404A-BB0F-9AAA8CCD8601}"/>
              </a:ext>
            </a:extLst>
          </p:cNvPr>
          <p:cNvSpPr/>
          <p:nvPr userDrawn="1"/>
        </p:nvSpPr>
        <p:spPr>
          <a:xfrm>
            <a:off x="928686" y="2057400"/>
            <a:ext cx="1357314" cy="57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34660-57D8-4507-821A-EE6584E13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urple Background">
    <p:bg>
      <p:bgPr>
        <a:solidFill>
          <a:srgbClr val="821B81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883B8-367C-4DAC-BA85-FC69416EB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54782"/>
            <a:ext cx="2033123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1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5683"/>
            <a:ext cx="10515600" cy="1262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12906"/>
            <a:ext cx="10515600" cy="414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44" r:id="rId2"/>
    <p:sldLayoutId id="2147483753" r:id="rId3"/>
    <p:sldLayoutId id="2147483771" r:id="rId4"/>
    <p:sldLayoutId id="2147483681" r:id="rId5"/>
    <p:sldLayoutId id="2147483746" r:id="rId6"/>
    <p:sldLayoutId id="2147483679" r:id="rId7"/>
    <p:sldLayoutId id="2147483691" r:id="rId8"/>
    <p:sldLayoutId id="2147483705" r:id="rId9"/>
    <p:sldLayoutId id="2147483684" r:id="rId10"/>
    <p:sldLayoutId id="2147483763" r:id="rId11"/>
    <p:sldLayoutId id="2147483764" r:id="rId12"/>
    <p:sldLayoutId id="2147483765" r:id="rId13"/>
    <p:sldLayoutId id="2147483766" r:id="rId14"/>
    <p:sldLayoutId id="2147483754" r:id="rId15"/>
    <p:sldLayoutId id="2147483767" r:id="rId16"/>
    <p:sldLayoutId id="2147483768" r:id="rId17"/>
    <p:sldLayoutId id="2147483769" r:id="rId18"/>
    <p:sldLayoutId id="2147483770" r:id="rId19"/>
    <p:sldLayoutId id="2147483682" r:id="rId20"/>
    <p:sldLayoutId id="2147483749" r:id="rId21"/>
    <p:sldLayoutId id="2147483689" r:id="rId22"/>
    <p:sldLayoutId id="2147483692" r:id="rId23"/>
    <p:sldLayoutId id="2147483724" r:id="rId24"/>
    <p:sldLayoutId id="2147483700" r:id="rId25"/>
    <p:sldLayoutId id="2147483760" r:id="rId26"/>
    <p:sldLayoutId id="2147483694" r:id="rId27"/>
    <p:sldLayoutId id="2147483662" r:id="rId28"/>
    <p:sldLayoutId id="2147483772" r:id="rId29"/>
    <p:sldLayoutId id="2147483674" r:id="rId30"/>
    <p:sldLayoutId id="2147483773" r:id="rId31"/>
    <p:sldLayoutId id="2147483698" r:id="rId32"/>
    <p:sldLayoutId id="2147483696" r:id="rId33"/>
    <p:sldLayoutId id="2147483729" r:id="rId34"/>
    <p:sldLayoutId id="214748372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ffairs@arcada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ffairs@arcada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arcada.fi/en/my-studies/tuition-fees/tuition-fee-payment/tuition-fee-payment-step-by-step-instruc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tart.arcada.fi/en/my-studies/tuition-fees/scholarships#scholarship-application" TargetMode="External"/><Relationship Id="rId4" Type="http://schemas.openxmlformats.org/officeDocument/2006/relationships/hyperlink" Target="https://start.arcada.fi/en/my-studies/tuition-fees/scholarships/scholarship-criteria#scholarship-criteria-if-you-were-admitted-in-202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8A40-8A81-8604-1EFE-38958F00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5B2E-55F3-84EC-7016-58EA6D9C0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Scholarships are administered by Student Affairs</a:t>
            </a:r>
          </a:p>
          <a:p>
            <a:r>
              <a:rPr lang="en-US" dirty="0"/>
              <a:t>Granted based on academic success</a:t>
            </a:r>
          </a:p>
          <a:p>
            <a:r>
              <a:rPr lang="en-US" dirty="0"/>
              <a:t>Granted as deductions from the tuition fee, no cash payouts</a:t>
            </a:r>
          </a:p>
          <a:p>
            <a:r>
              <a:rPr lang="en-US" dirty="0"/>
              <a:t>Students starting in 2024 can get a 40% scholarship starting from their second year of studies</a:t>
            </a:r>
          </a:p>
        </p:txBody>
      </p:sp>
    </p:spTree>
    <p:extLst>
      <p:ext uri="{BB962C8B-B14F-4D97-AF65-F5344CB8AC3E}">
        <p14:creationId xmlns:p14="http://schemas.microsoft.com/office/powerpoint/2010/main" val="412606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986413B-E607-661A-ABBB-311256F4E8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student has completed an average of 55 ECTS per academic year with a grade point average of 4.5 or higher during their studies at Arcada.</a:t>
            </a:r>
          </a:p>
          <a:p>
            <a:r>
              <a:rPr lang="en-US" dirty="0"/>
              <a:t>Please do not submit an application if you do not fulfill the criteria. If you are uncertain, you can ask Student Affairs.</a:t>
            </a:r>
          </a:p>
          <a:p>
            <a:r>
              <a:rPr lang="en-US" dirty="0"/>
              <a:t>All info is available on start.arcada.fi/en/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0036AE0-87C8-8A03-282B-470E293E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282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28F1C6-6B52-1ADF-E2F0-14B68D47E7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Apply through the scholarship form online. We will have an updated form for the next year’s application. (See second to last slide for links)</a:t>
            </a:r>
          </a:p>
          <a:p>
            <a:r>
              <a:rPr lang="en-US" dirty="0"/>
              <a:t>Apply as soon as you have the 55 ECTS registered in Sisu (as long as you meet the grade average requirement of 4.5)</a:t>
            </a:r>
          </a:p>
          <a:p>
            <a:r>
              <a:rPr lang="en-US" dirty="0">
                <a:highlight>
                  <a:srgbClr val="FFFF00"/>
                </a:highlight>
              </a:rPr>
              <a:t>Deadline to apply is 31st July 2025</a:t>
            </a:r>
            <a:r>
              <a:rPr lang="en-US" dirty="0"/>
              <a:t>. Late applications will not be accepted except for in very exceptional cases such as exchange studies or transfer of credits from other universities. Please contact </a:t>
            </a:r>
            <a:r>
              <a:rPr lang="en-US" dirty="0">
                <a:hlinkClick r:id="rId3"/>
              </a:rPr>
              <a:t>studentaffairs@arcada.fi</a:t>
            </a:r>
            <a:r>
              <a:rPr lang="en-US" dirty="0"/>
              <a:t> early on and discuss these cases with us so we are aware.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4D829-78B9-5AA6-CD05-BFE91577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and when to apply for a scholarship</a:t>
            </a:r>
          </a:p>
        </p:txBody>
      </p:sp>
    </p:spTree>
    <p:extLst>
      <p:ext uri="{BB962C8B-B14F-4D97-AF65-F5344CB8AC3E}">
        <p14:creationId xmlns:p14="http://schemas.microsoft.com/office/powerpoint/2010/main" val="392109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DD09-578D-41F6-C606-AF2899948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2204"/>
            <a:ext cx="10515600" cy="44767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Tuition fees are paid through Flywire. </a:t>
            </a:r>
          </a:p>
          <a:p>
            <a:r>
              <a:rPr lang="en-US" dirty="0"/>
              <a:t>Apply for the scholarship first (if you are eligible)</a:t>
            </a:r>
          </a:p>
          <a:p>
            <a:pPr lvl="1"/>
            <a:r>
              <a:rPr lang="en-US" sz="2800" dirty="0"/>
              <a:t>Once you have received confirmation on a granted scholarship proceed to paying the tuition fee. </a:t>
            </a:r>
          </a:p>
          <a:p>
            <a:pPr lvl="1"/>
            <a:r>
              <a:rPr lang="en-US" sz="2800" dirty="0"/>
              <a:t>Tuition fee for those admitted in 2024 without a scholarship: 9500€ or 4750€/semester</a:t>
            </a:r>
          </a:p>
          <a:p>
            <a:pPr lvl="1"/>
            <a:r>
              <a:rPr lang="en-US" sz="2800" dirty="0"/>
              <a:t>Tuition fee for those with a scholarship: 5700€ or 2850€/semester.</a:t>
            </a:r>
          </a:p>
          <a:p>
            <a:pPr lvl="1"/>
            <a:r>
              <a:rPr lang="en-US" sz="2800" dirty="0"/>
              <a:t>The deadline for the fall semester’s tuition fee is </a:t>
            </a:r>
            <a:r>
              <a:rPr lang="en-US" sz="2800" b="1" dirty="0">
                <a:highlight>
                  <a:srgbClr val="FFFF00"/>
                </a:highlight>
              </a:rPr>
              <a:t>15</a:t>
            </a:r>
            <a:r>
              <a:rPr lang="en-US" sz="2800" b="1" baseline="30000" dirty="0">
                <a:highlight>
                  <a:srgbClr val="FFFF00"/>
                </a:highlight>
              </a:rPr>
              <a:t>th</a:t>
            </a:r>
            <a:r>
              <a:rPr lang="en-US" sz="2800" b="1" dirty="0">
                <a:highlight>
                  <a:srgbClr val="FFFF00"/>
                </a:highlight>
              </a:rPr>
              <a:t> August</a:t>
            </a:r>
          </a:p>
          <a:p>
            <a:pPr lvl="1"/>
            <a:r>
              <a:rPr lang="en-US" sz="2800" dirty="0"/>
              <a:t>If paid in 2 installments – deadline for spring semester’s tuition fee is </a:t>
            </a:r>
            <a:r>
              <a:rPr lang="en-US" sz="2800" b="1" dirty="0">
                <a:highlight>
                  <a:srgbClr val="FFFF00"/>
                </a:highlight>
              </a:rPr>
              <a:t>December 15</a:t>
            </a:r>
            <a:r>
              <a:rPr lang="en-US" sz="2800" b="1" baseline="30000" dirty="0">
                <a:highlight>
                  <a:srgbClr val="FFFF00"/>
                </a:highlight>
              </a:rPr>
              <a:t>th</a:t>
            </a:r>
            <a:endParaRPr lang="en-US" sz="2800" b="1" dirty="0">
              <a:highlight>
                <a:srgbClr val="FFFF00"/>
              </a:highlight>
            </a:endParaRPr>
          </a:p>
          <a:p>
            <a:pPr lvl="1"/>
            <a:r>
              <a:rPr lang="en-US" sz="2800" dirty="0"/>
              <a:t>Once Arcada has received the tuition fee we will send you a certificate of payment and scholarship (if applicable to you) and send instructions on how to register for the academic year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0230A-6EB5-AE34-B318-9ECC100A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744"/>
            <a:ext cx="10515600" cy="976138"/>
          </a:xfrm>
        </p:spPr>
        <p:txBody>
          <a:bodyPr anchor="b">
            <a:normAutofit/>
          </a:bodyPr>
          <a:lstStyle/>
          <a:p>
            <a:r>
              <a:rPr lang="en-US" dirty="0"/>
              <a:t>Paying the tuition fee</a:t>
            </a:r>
          </a:p>
        </p:txBody>
      </p:sp>
    </p:spTree>
    <p:extLst>
      <p:ext uri="{BB962C8B-B14F-4D97-AF65-F5344CB8AC3E}">
        <p14:creationId xmlns:p14="http://schemas.microsoft.com/office/powerpoint/2010/main" val="26986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AAEFC-1EE1-44E8-970A-B8D5220F2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/>
              <a:t>Regular visiting hours: </a:t>
            </a:r>
          </a:p>
          <a:p>
            <a:pPr marL="0" indent="0">
              <a:buNone/>
            </a:pPr>
            <a:r>
              <a:rPr lang="en-US" b="1" dirty="0"/>
              <a:t>Wednesdays</a:t>
            </a:r>
            <a:r>
              <a:rPr lang="en-US" dirty="0"/>
              <a:t> 10-12 in the library</a:t>
            </a:r>
          </a:p>
          <a:p>
            <a:pPr marL="0" indent="0">
              <a:buNone/>
            </a:pPr>
            <a:r>
              <a:rPr lang="en-US" b="1" dirty="0"/>
              <a:t>Thursdays </a:t>
            </a:r>
            <a:r>
              <a:rPr lang="en-US" dirty="0"/>
              <a:t>12-14 on telephone 029 4282 535</a:t>
            </a: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br>
              <a:rPr lang="en-US" dirty="0"/>
            </a:br>
            <a:r>
              <a:rPr lang="en-US" sz="2900" b="1" dirty="0"/>
              <a:t>Introduction week</a:t>
            </a:r>
            <a:r>
              <a:rPr lang="en-US" dirty="0"/>
              <a:t>: in the Big Square or in room C244 in the Library:</a:t>
            </a:r>
          </a:p>
          <a:p>
            <a:pPr lvl="1"/>
            <a:r>
              <a:rPr lang="en-US" dirty="0"/>
              <a:t>Friday 23</a:t>
            </a:r>
            <a:r>
              <a:rPr lang="en-US" baseline="30000" dirty="0"/>
              <a:t>rd</a:t>
            </a:r>
            <a:r>
              <a:rPr lang="en-US" dirty="0"/>
              <a:t> Aug at 13-14</a:t>
            </a:r>
          </a:p>
          <a:p>
            <a:pPr lvl="1"/>
            <a:r>
              <a:rPr lang="en-US" dirty="0"/>
              <a:t>Monday 26</a:t>
            </a:r>
            <a:r>
              <a:rPr lang="en-US" baseline="30000" dirty="0"/>
              <a:t>th</a:t>
            </a:r>
            <a:r>
              <a:rPr lang="en-US" dirty="0"/>
              <a:t> Aug at 9.30-14</a:t>
            </a:r>
          </a:p>
          <a:p>
            <a:pPr lvl="1"/>
            <a:r>
              <a:rPr lang="en-US" dirty="0"/>
              <a:t>Tuesday 27</a:t>
            </a:r>
            <a:r>
              <a:rPr lang="en-US" baseline="30000" dirty="0"/>
              <a:t>th</a:t>
            </a:r>
            <a:r>
              <a:rPr lang="en-US" dirty="0"/>
              <a:t> Aug at 9.30-14</a:t>
            </a:r>
          </a:p>
          <a:p>
            <a:pPr lvl="1"/>
            <a:r>
              <a:rPr lang="en-US" dirty="0"/>
              <a:t>Wednesday 28</a:t>
            </a:r>
            <a:r>
              <a:rPr lang="en-US" baseline="30000" dirty="0"/>
              <a:t>th</a:t>
            </a:r>
            <a:r>
              <a:rPr lang="en-US" dirty="0"/>
              <a:t> Aug at  9.30-13 &amp; 15.30-16.30</a:t>
            </a:r>
          </a:p>
          <a:p>
            <a:pPr lvl="1"/>
            <a:endParaRPr lang="en-US" dirty="0"/>
          </a:p>
          <a:p>
            <a:r>
              <a:rPr lang="en-US" dirty="0"/>
              <a:t>Please contact </a:t>
            </a:r>
            <a:r>
              <a:rPr lang="en-US" dirty="0">
                <a:hlinkClick r:id="rId3"/>
              </a:rPr>
              <a:t>studentaffairs@arcada.fi</a:t>
            </a:r>
            <a:r>
              <a:rPr lang="en-US" dirty="0"/>
              <a:t> by e-mailing from your @arcada.fi e-mail address!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559E4B-77E4-40CE-B08E-BCD50BB2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hours &amp; Contact Information for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139658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1FC1A-6CEB-8FB9-1686-8A9509390C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step-by-step instructions for Flywire payments here: </a:t>
            </a:r>
            <a:r>
              <a:rPr lang="en-US" dirty="0">
                <a:hlinkClick r:id="rId3"/>
              </a:rPr>
              <a:t>https://start.arcada.fi/en/my-studies/tuition-fees/tuition-fee-payment/tuition-fee-payment-step-by-step-instructions</a:t>
            </a:r>
            <a:endParaRPr lang="en-US" dirty="0"/>
          </a:p>
          <a:p>
            <a:r>
              <a:rPr lang="en-US" dirty="0"/>
              <a:t>Scholarship criteria: </a:t>
            </a:r>
            <a:r>
              <a:rPr lang="en-US" dirty="0">
                <a:hlinkClick r:id="rId4"/>
              </a:rPr>
              <a:t>https://start.arcada.fi/en/my-studies/tuition-fees/scholarships/scholarship-criteria#scholarship-criteria-if-you-were-admitted-in-2024</a:t>
            </a:r>
            <a:endParaRPr lang="en-US" dirty="0"/>
          </a:p>
          <a:p>
            <a:r>
              <a:rPr lang="en-US" dirty="0"/>
              <a:t>How to apply for a scholarship: </a:t>
            </a:r>
            <a:r>
              <a:rPr lang="en-US" dirty="0">
                <a:hlinkClick r:id="rId5"/>
              </a:rPr>
              <a:t>https://start.arcada.fi/en/my-studies/tuition-fees/scholarships#scholarship-application</a:t>
            </a:r>
            <a:endParaRPr lang="en-US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9C73C-EB8C-5A12-B229-B5FE4049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links regarding scholarships and tuition fees</a:t>
            </a:r>
          </a:p>
        </p:txBody>
      </p:sp>
    </p:spTree>
    <p:extLst>
      <p:ext uri="{BB962C8B-B14F-4D97-AF65-F5344CB8AC3E}">
        <p14:creationId xmlns:p14="http://schemas.microsoft.com/office/powerpoint/2010/main" val="326085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20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cada 2021">
      <a:dk1>
        <a:srgbClr val="000000"/>
      </a:dk1>
      <a:lt1>
        <a:srgbClr val="FFFFFF"/>
      </a:lt1>
      <a:dk2>
        <a:srgbClr val="6E2878"/>
      </a:dk2>
      <a:lt2>
        <a:srgbClr val="FFFFFF"/>
      </a:lt2>
      <a:accent1>
        <a:srgbClr val="6E2878"/>
      </a:accent1>
      <a:accent2>
        <a:srgbClr val="ED7D31"/>
      </a:accent2>
      <a:accent3>
        <a:srgbClr val="015AA9"/>
      </a:accent3>
      <a:accent4>
        <a:srgbClr val="E9DDEA"/>
      </a:accent4>
      <a:accent5>
        <a:srgbClr val="FBE5D5"/>
      </a:accent5>
      <a:accent6>
        <a:srgbClr val="000000"/>
      </a:accent6>
      <a:hlink>
        <a:srgbClr val="6E2878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rcada PowerPoint mall 2021.potx" id="{61E82E50-7C02-48F9-B0B1-59BEA0A04EED}" vid="{2AF1033C-D6E5-4FAF-887C-773903B31F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F312C5DD0434CBECC4E7A27BAC3BF" ma:contentTypeVersion="4" ma:contentTypeDescription="Create a new document." ma:contentTypeScope="" ma:versionID="8099abc8143ed682ba817700fb300073">
  <xsd:schema xmlns:xsd="http://www.w3.org/2001/XMLSchema" xmlns:xs="http://www.w3.org/2001/XMLSchema" xmlns:p="http://schemas.microsoft.com/office/2006/metadata/properties" xmlns:ns2="08c034f9-3d7a-4c56-9130-21c2eda6b138" targetNamespace="http://schemas.microsoft.com/office/2006/metadata/properties" ma:root="true" ma:fieldsID="e8bed18f3e9285e1f95d07e0ee352db9" ns2:_="">
    <xsd:import namespace="08c034f9-3d7a-4c56-9130-21c2eda6b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034f9-3d7a-4c56-9130-21c2eda6b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163821-D0A9-42B6-8959-94B5A2EEEF4C}"/>
</file>

<file path=customXml/itemProps2.xml><?xml version="1.0" encoding="utf-8"?>
<ds:datastoreItem xmlns:ds="http://schemas.openxmlformats.org/officeDocument/2006/customXml" ds:itemID="{A749C531-16C1-4B18-A68E-D197426F6815}"/>
</file>

<file path=customXml/itemProps3.xml><?xml version="1.0" encoding="utf-8"?>
<ds:datastoreItem xmlns:ds="http://schemas.openxmlformats.org/officeDocument/2006/customXml" ds:itemID="{D697C57D-EA34-4FB1-A153-E1C96867C3A5}"/>
</file>

<file path=docProps/app.xml><?xml version="1.0" encoding="utf-8"?>
<Properties xmlns="http://schemas.openxmlformats.org/officeDocument/2006/extended-properties" xmlns:vt="http://schemas.openxmlformats.org/officeDocument/2006/docPropsVTypes">
  <Template>arcada-powerpoint-mall-2021 (19)</Template>
  <TotalTime>3</TotalTime>
  <Words>532</Words>
  <Application>Microsoft Office PowerPoint</Application>
  <PresentationFormat>Widescreen</PresentationFormat>
  <Paragraphs>44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Scholarships</vt:lpstr>
      <vt:lpstr>Scholarship requirements</vt:lpstr>
      <vt:lpstr>How to and when to apply for a scholarship</vt:lpstr>
      <vt:lpstr>Paying the tuition fee</vt:lpstr>
      <vt:lpstr>Opening hours &amp; Contact Information for Student Affairs</vt:lpstr>
      <vt:lpstr>Helpful links regarding scholarships and tuition fees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 at Arcada Studieärenden på Arcada</dc:title>
  <dc:subject/>
  <dc:creator>Sabina Eerola</dc:creator>
  <cp:keywords/>
  <dc:description/>
  <cp:lastModifiedBy>Irene Henriksson</cp:lastModifiedBy>
  <cp:revision>36</cp:revision>
  <dcterms:created xsi:type="dcterms:W3CDTF">2023-08-18T09:49:46Z</dcterms:created>
  <dcterms:modified xsi:type="dcterms:W3CDTF">2024-08-22T14:14:22Z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0x010100AA2F312C5DD0434CBECC4E7A27BAC3BF</vt:lpwstr>
  </property>
</Properties>
</file>