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66" r:id="rId5"/>
    <p:sldId id="271" r:id="rId6"/>
    <p:sldId id="273" r:id="rId7"/>
    <p:sldId id="277" r:id="rId8"/>
    <p:sldId id="378" r:id="rId9"/>
    <p:sldId id="369" r:id="rId10"/>
    <p:sldId id="370" r:id="rId11"/>
    <p:sldId id="379" r:id="rId12"/>
    <p:sldId id="281" r:id="rId13"/>
    <p:sldId id="363" r:id="rId14"/>
    <p:sldId id="279" r:id="rId15"/>
    <p:sldId id="371" r:id="rId16"/>
    <p:sldId id="275" r:id="rId17"/>
    <p:sldId id="276" r:id="rId18"/>
    <p:sldId id="364" r:id="rId19"/>
    <p:sldId id="365" r:id="rId20"/>
    <p:sldId id="372" r:id="rId21"/>
    <p:sldId id="373" r:id="rId22"/>
    <p:sldId id="376" r:id="rId23"/>
    <p:sldId id="377" r:id="rId24"/>
    <p:sldId id="380" r:id="rId25"/>
    <p:sldId id="382" r:id="rId26"/>
    <p:sldId id="383" r:id="rId27"/>
    <p:sldId id="381" r:id="rId28"/>
    <p:sldId id="374" r:id="rId29"/>
    <p:sldId id="3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B81"/>
    <a:srgbClr val="FDF2E8"/>
    <a:srgbClr val="EF7C00"/>
    <a:srgbClr val="E9DEEB"/>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6357"/>
  </p:normalViewPr>
  <p:slideViewPr>
    <p:cSldViewPr snapToGrid="0" snapToObjects="1">
      <p:cViewPr varScale="1">
        <p:scale>
          <a:sx n="87" d="100"/>
          <a:sy n="87" d="100"/>
        </p:scale>
        <p:origin x="54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 Mustasilta" userId="S::mustasie@arcada.fi::10f63f0d-67a5-4f9a-b6d4-2a2397cae25c" providerId="AD" clId="Web-{8702D4A5-3A11-47B5-B313-67D6BF970ABB}"/>
  </pc:docChgLst>
  <pc:docChgLst>
    <pc:chgData name="Elena Smirnova" userId="S::smirnove@arcada.fi::3563ab00-57bb-44a1-b38d-36a521e1b15d" providerId="AD" clId="Web-{8977C3F4-1CF8-49C9-B59F-A69F7D9D36AA}"/>
  </pc:docChgLst>
  <pc:docChgLst>
    <pc:chgData name="Laurits Møller" userId="188e9ce9-ba61-432f-84be-17f50c485e98" providerId="ADAL" clId="{3F56BA5B-55D9-4E00-B1EB-961FEF0F234E}"/>
    <pc:docChg chg="custSel addSld modSld sldOrd">
      <pc:chgData name="Laurits Møller" userId="188e9ce9-ba61-432f-84be-17f50c485e98" providerId="ADAL" clId="{3F56BA5B-55D9-4E00-B1EB-961FEF0F234E}" dt="2024-08-22T12:01:29.834" v="843" actId="27636"/>
      <pc:docMkLst>
        <pc:docMk/>
      </pc:docMkLst>
      <pc:sldChg chg="modSp">
        <pc:chgData name="Laurits Møller" userId="188e9ce9-ba61-432f-84be-17f50c485e98" providerId="ADAL" clId="{3F56BA5B-55D9-4E00-B1EB-961FEF0F234E}" dt="2024-08-22T11:22:49.487" v="9" actId="20577"/>
        <pc:sldMkLst>
          <pc:docMk/>
          <pc:sldMk cId="3284405516" sldId="379"/>
        </pc:sldMkLst>
        <pc:spChg chg="mod">
          <ac:chgData name="Laurits Møller" userId="188e9ce9-ba61-432f-84be-17f50c485e98" providerId="ADAL" clId="{3F56BA5B-55D9-4E00-B1EB-961FEF0F234E}" dt="2024-08-22T11:22:49.487" v="9" actId="20577"/>
          <ac:spMkLst>
            <pc:docMk/>
            <pc:sldMk cId="3284405516" sldId="379"/>
            <ac:spMk id="5" creationId="{FBB16002-CED0-E648-607D-4538CD20699D}"/>
          </ac:spMkLst>
        </pc:spChg>
      </pc:sldChg>
      <pc:sldChg chg="modSp add">
        <pc:chgData name="Laurits Møller" userId="188e9ce9-ba61-432f-84be-17f50c485e98" providerId="ADAL" clId="{3F56BA5B-55D9-4E00-B1EB-961FEF0F234E}" dt="2024-08-22T11:32:23.749" v="186" actId="12"/>
        <pc:sldMkLst>
          <pc:docMk/>
          <pc:sldMk cId="1036195175" sldId="381"/>
        </pc:sldMkLst>
        <pc:spChg chg="mod">
          <ac:chgData name="Laurits Møller" userId="188e9ce9-ba61-432f-84be-17f50c485e98" providerId="ADAL" clId="{3F56BA5B-55D9-4E00-B1EB-961FEF0F234E}" dt="2024-08-22T11:26:10.370" v="30" actId="20577"/>
          <ac:spMkLst>
            <pc:docMk/>
            <pc:sldMk cId="1036195175" sldId="381"/>
            <ac:spMk id="2" creationId="{815226FA-FC98-4BCD-BA72-B3420EE133E5}"/>
          </ac:spMkLst>
        </pc:spChg>
        <pc:spChg chg="mod">
          <ac:chgData name="Laurits Møller" userId="188e9ce9-ba61-432f-84be-17f50c485e98" providerId="ADAL" clId="{3F56BA5B-55D9-4E00-B1EB-961FEF0F234E}" dt="2024-08-22T11:32:23.749" v="186" actId="12"/>
          <ac:spMkLst>
            <pc:docMk/>
            <pc:sldMk cId="1036195175" sldId="381"/>
            <ac:spMk id="3" creationId="{BC93023B-18A7-4236-9399-CFCC886F44CD}"/>
          </ac:spMkLst>
        </pc:spChg>
      </pc:sldChg>
      <pc:sldChg chg="addSp delSp modSp add">
        <pc:chgData name="Laurits Møller" userId="188e9ce9-ba61-432f-84be-17f50c485e98" providerId="ADAL" clId="{3F56BA5B-55D9-4E00-B1EB-961FEF0F234E}" dt="2024-08-22T11:50:41.911" v="636" actId="14100"/>
        <pc:sldMkLst>
          <pc:docMk/>
          <pc:sldMk cId="2368533124" sldId="382"/>
        </pc:sldMkLst>
        <pc:spChg chg="del">
          <ac:chgData name="Laurits Møller" userId="188e9ce9-ba61-432f-84be-17f50c485e98" providerId="ADAL" clId="{3F56BA5B-55D9-4E00-B1EB-961FEF0F234E}" dt="2024-08-22T11:33:50.963" v="188"/>
          <ac:spMkLst>
            <pc:docMk/>
            <pc:sldMk cId="2368533124" sldId="382"/>
            <ac:spMk id="2" creationId="{6644A961-4A82-44AE-9B1F-5ED389FC3E36}"/>
          </ac:spMkLst>
        </pc:spChg>
        <pc:spChg chg="del">
          <ac:chgData name="Laurits Møller" userId="188e9ce9-ba61-432f-84be-17f50c485e98" providerId="ADAL" clId="{3F56BA5B-55D9-4E00-B1EB-961FEF0F234E}" dt="2024-08-22T11:33:50.963" v="188"/>
          <ac:spMkLst>
            <pc:docMk/>
            <pc:sldMk cId="2368533124" sldId="382"/>
            <ac:spMk id="3" creationId="{A784A260-EDC4-4F03-AAF3-9FB25F890A43}"/>
          </ac:spMkLst>
        </pc:spChg>
        <pc:spChg chg="add mod">
          <ac:chgData name="Laurits Møller" userId="188e9ce9-ba61-432f-84be-17f50c485e98" providerId="ADAL" clId="{3F56BA5B-55D9-4E00-B1EB-961FEF0F234E}" dt="2024-08-22T11:34:32.225" v="210" actId="20577"/>
          <ac:spMkLst>
            <pc:docMk/>
            <pc:sldMk cId="2368533124" sldId="382"/>
            <ac:spMk id="4" creationId="{4FEF2248-790E-494B-91F6-E4213FB24B47}"/>
          </ac:spMkLst>
        </pc:spChg>
        <pc:spChg chg="add mod">
          <ac:chgData name="Laurits Møller" userId="188e9ce9-ba61-432f-84be-17f50c485e98" providerId="ADAL" clId="{3F56BA5B-55D9-4E00-B1EB-961FEF0F234E}" dt="2024-08-22T11:50:41.911" v="636" actId="14100"/>
          <ac:spMkLst>
            <pc:docMk/>
            <pc:sldMk cId="2368533124" sldId="382"/>
            <ac:spMk id="5" creationId="{D31027DE-AF6F-4076-877E-6B32FCB4F37C}"/>
          </ac:spMkLst>
        </pc:spChg>
      </pc:sldChg>
      <pc:sldChg chg="modSp add ord">
        <pc:chgData name="Laurits Møller" userId="188e9ce9-ba61-432f-84be-17f50c485e98" providerId="ADAL" clId="{3F56BA5B-55D9-4E00-B1EB-961FEF0F234E}" dt="2024-08-22T12:01:29.834" v="843" actId="27636"/>
        <pc:sldMkLst>
          <pc:docMk/>
          <pc:sldMk cId="4186957093" sldId="383"/>
        </pc:sldMkLst>
        <pc:spChg chg="mod">
          <ac:chgData name="Laurits Møller" userId="188e9ce9-ba61-432f-84be-17f50c485e98" providerId="ADAL" clId="{3F56BA5B-55D9-4E00-B1EB-961FEF0F234E}" dt="2024-08-22T12:00:43.419" v="841" actId="14100"/>
          <ac:spMkLst>
            <pc:docMk/>
            <pc:sldMk cId="4186957093" sldId="383"/>
            <ac:spMk id="2" creationId="{98917A3E-D432-41D9-8812-DD1E2D240A29}"/>
          </ac:spMkLst>
        </pc:spChg>
        <pc:spChg chg="mod">
          <ac:chgData name="Laurits Møller" userId="188e9ce9-ba61-432f-84be-17f50c485e98" providerId="ADAL" clId="{3F56BA5B-55D9-4E00-B1EB-961FEF0F234E}" dt="2024-08-22T12:01:29.834" v="843" actId="27636"/>
          <ac:spMkLst>
            <pc:docMk/>
            <pc:sldMk cId="4186957093" sldId="383"/>
            <ac:spMk id="3" creationId="{2EE032FF-E514-410D-A2C2-41A9F546211B}"/>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AB78D-07F3-4677-BCC4-648FA7B4C529}"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CBE4247-70C7-46B4-9675-CFE578686B72}">
      <dgm:prSet/>
      <dgm:spPr/>
      <dgm:t>
        <a:bodyPr/>
        <a:lstStyle/>
        <a:p>
          <a:r>
            <a:rPr lang="en-FI"/>
            <a:t>Approximately 5.5 million people live in Finland</a:t>
          </a:r>
          <a:endParaRPr lang="en-US"/>
        </a:p>
      </dgm:t>
    </dgm:pt>
    <dgm:pt modelId="{DC6FD5C5-645E-4605-AB67-9A28A5EF7AD1}" type="parTrans" cxnId="{CCB141C4-1B18-433B-8DD5-F82883167257}">
      <dgm:prSet/>
      <dgm:spPr/>
      <dgm:t>
        <a:bodyPr/>
        <a:lstStyle/>
        <a:p>
          <a:endParaRPr lang="en-US"/>
        </a:p>
      </dgm:t>
    </dgm:pt>
    <dgm:pt modelId="{64902686-CDA3-4F23-A239-785E05818EBE}" type="sibTrans" cxnId="{CCB141C4-1B18-433B-8DD5-F82883167257}">
      <dgm:prSet/>
      <dgm:spPr/>
      <dgm:t>
        <a:bodyPr/>
        <a:lstStyle/>
        <a:p>
          <a:endParaRPr lang="en-US"/>
        </a:p>
      </dgm:t>
    </dgm:pt>
    <dgm:pt modelId="{CDE218DB-2E96-474B-B99B-E156C562C3C2}">
      <dgm:prSet/>
      <dgm:spPr/>
      <dgm:t>
        <a:bodyPr/>
        <a:lstStyle/>
        <a:p>
          <a:r>
            <a:rPr lang="en-FI"/>
            <a:t>The national languages are Finnish and Swedish</a:t>
          </a:r>
          <a:endParaRPr lang="en-US"/>
        </a:p>
      </dgm:t>
    </dgm:pt>
    <dgm:pt modelId="{A415B8FE-E7D1-411B-920C-362305F24922}" type="parTrans" cxnId="{F64EB054-B23E-4827-AEC6-D6EC11DD4326}">
      <dgm:prSet/>
      <dgm:spPr/>
      <dgm:t>
        <a:bodyPr/>
        <a:lstStyle/>
        <a:p>
          <a:endParaRPr lang="en-US"/>
        </a:p>
      </dgm:t>
    </dgm:pt>
    <dgm:pt modelId="{03C952CF-9F82-4064-8EE3-168C8B878527}" type="sibTrans" cxnId="{F64EB054-B23E-4827-AEC6-D6EC11DD4326}">
      <dgm:prSet/>
      <dgm:spPr/>
      <dgm:t>
        <a:bodyPr/>
        <a:lstStyle/>
        <a:p>
          <a:endParaRPr lang="en-US"/>
        </a:p>
      </dgm:t>
    </dgm:pt>
    <dgm:pt modelId="{A065CA42-F2C5-47EA-99D8-2E411183A48B}">
      <dgm:prSet/>
      <dgm:spPr/>
      <dgm:t>
        <a:bodyPr/>
        <a:lstStyle/>
        <a:p>
          <a:r>
            <a:rPr lang="en-FI"/>
            <a:t>Finnish higher education institutions have over 20 000 international students</a:t>
          </a:r>
          <a:endParaRPr lang="en-US"/>
        </a:p>
      </dgm:t>
    </dgm:pt>
    <dgm:pt modelId="{2A740CF2-84DE-441D-A538-7FC333370BB3}" type="parTrans" cxnId="{FDF05680-9947-4EEC-B81E-9EAD1EE1C229}">
      <dgm:prSet/>
      <dgm:spPr/>
      <dgm:t>
        <a:bodyPr/>
        <a:lstStyle/>
        <a:p>
          <a:endParaRPr lang="en-US"/>
        </a:p>
      </dgm:t>
    </dgm:pt>
    <dgm:pt modelId="{CA437781-9477-4C34-A1EF-0E45AEC31BA3}" type="sibTrans" cxnId="{FDF05680-9947-4EEC-B81E-9EAD1EE1C229}">
      <dgm:prSet/>
      <dgm:spPr/>
      <dgm:t>
        <a:bodyPr/>
        <a:lstStyle/>
        <a:p>
          <a:endParaRPr lang="en-US"/>
        </a:p>
      </dgm:t>
    </dgm:pt>
    <dgm:pt modelId="{8E3BA646-B49A-44FA-B568-863381C73233}">
      <dgm:prSet/>
      <dgm:spPr/>
      <dgm:t>
        <a:bodyPr/>
        <a:lstStyle/>
        <a:p>
          <a:r>
            <a:rPr lang="en-FI"/>
            <a:t>Finland offers more than 500 English-taught bachelor’s and master’s programs</a:t>
          </a:r>
          <a:endParaRPr lang="en-US"/>
        </a:p>
      </dgm:t>
    </dgm:pt>
    <dgm:pt modelId="{361DF998-87D6-4061-904F-DC22C84E7B55}" type="parTrans" cxnId="{2ABEE2A8-99BC-4C11-BC56-4DBCB601D34D}">
      <dgm:prSet/>
      <dgm:spPr/>
      <dgm:t>
        <a:bodyPr/>
        <a:lstStyle/>
        <a:p>
          <a:endParaRPr lang="en-US"/>
        </a:p>
      </dgm:t>
    </dgm:pt>
    <dgm:pt modelId="{D4EA2DD2-D0AD-47E8-ADEF-20E839449FCF}" type="sibTrans" cxnId="{2ABEE2A8-99BC-4C11-BC56-4DBCB601D34D}">
      <dgm:prSet/>
      <dgm:spPr/>
      <dgm:t>
        <a:bodyPr/>
        <a:lstStyle/>
        <a:p>
          <a:endParaRPr lang="en-US"/>
        </a:p>
      </dgm:t>
    </dgm:pt>
    <dgm:pt modelId="{6B529E05-C375-EB49-B504-F3C71A077A83}" type="pres">
      <dgm:prSet presAssocID="{D39AB78D-07F3-4677-BCC4-648FA7B4C529}" presName="vert0" presStyleCnt="0">
        <dgm:presLayoutVars>
          <dgm:dir/>
          <dgm:animOne val="branch"/>
          <dgm:animLvl val="lvl"/>
        </dgm:presLayoutVars>
      </dgm:prSet>
      <dgm:spPr/>
    </dgm:pt>
    <dgm:pt modelId="{9932F2A8-C05D-EF43-9E4B-DE2F3201EBC3}" type="pres">
      <dgm:prSet presAssocID="{1CBE4247-70C7-46B4-9675-CFE578686B72}" presName="thickLine" presStyleLbl="alignNode1" presStyleIdx="0" presStyleCnt="4"/>
      <dgm:spPr/>
    </dgm:pt>
    <dgm:pt modelId="{4B1553F7-F571-9547-A13C-0C08361884CF}" type="pres">
      <dgm:prSet presAssocID="{1CBE4247-70C7-46B4-9675-CFE578686B72}" presName="horz1" presStyleCnt="0"/>
      <dgm:spPr/>
    </dgm:pt>
    <dgm:pt modelId="{BE506774-EF0A-754D-B2A3-250FCE2C8014}" type="pres">
      <dgm:prSet presAssocID="{1CBE4247-70C7-46B4-9675-CFE578686B72}" presName="tx1" presStyleLbl="revTx" presStyleIdx="0" presStyleCnt="4"/>
      <dgm:spPr/>
    </dgm:pt>
    <dgm:pt modelId="{C1A07BCE-220A-8645-A75D-2B56111E2EEF}" type="pres">
      <dgm:prSet presAssocID="{1CBE4247-70C7-46B4-9675-CFE578686B72}" presName="vert1" presStyleCnt="0"/>
      <dgm:spPr/>
    </dgm:pt>
    <dgm:pt modelId="{189743B8-8CFD-ED43-9D72-BD58033FA628}" type="pres">
      <dgm:prSet presAssocID="{CDE218DB-2E96-474B-B99B-E156C562C3C2}" presName="thickLine" presStyleLbl="alignNode1" presStyleIdx="1" presStyleCnt="4"/>
      <dgm:spPr/>
    </dgm:pt>
    <dgm:pt modelId="{B793B51D-B6E3-D64C-9856-A89BACA5268B}" type="pres">
      <dgm:prSet presAssocID="{CDE218DB-2E96-474B-B99B-E156C562C3C2}" presName="horz1" presStyleCnt="0"/>
      <dgm:spPr/>
    </dgm:pt>
    <dgm:pt modelId="{13EC2533-3C18-BB41-92B4-CB9232251A02}" type="pres">
      <dgm:prSet presAssocID="{CDE218DB-2E96-474B-B99B-E156C562C3C2}" presName="tx1" presStyleLbl="revTx" presStyleIdx="1" presStyleCnt="4"/>
      <dgm:spPr/>
    </dgm:pt>
    <dgm:pt modelId="{989E4EE3-44D1-1A47-AEE6-E77FC8B30141}" type="pres">
      <dgm:prSet presAssocID="{CDE218DB-2E96-474B-B99B-E156C562C3C2}" presName="vert1" presStyleCnt="0"/>
      <dgm:spPr/>
    </dgm:pt>
    <dgm:pt modelId="{47B74AFD-0DE7-B34F-9390-5FE9309A42A8}" type="pres">
      <dgm:prSet presAssocID="{A065CA42-F2C5-47EA-99D8-2E411183A48B}" presName="thickLine" presStyleLbl="alignNode1" presStyleIdx="2" presStyleCnt="4"/>
      <dgm:spPr/>
    </dgm:pt>
    <dgm:pt modelId="{7AA3BAA0-2572-D34F-9A74-7EDA5DD16CA1}" type="pres">
      <dgm:prSet presAssocID="{A065CA42-F2C5-47EA-99D8-2E411183A48B}" presName="horz1" presStyleCnt="0"/>
      <dgm:spPr/>
    </dgm:pt>
    <dgm:pt modelId="{71EC8722-30D6-FD43-82F5-3F6D00E83D40}" type="pres">
      <dgm:prSet presAssocID="{A065CA42-F2C5-47EA-99D8-2E411183A48B}" presName="tx1" presStyleLbl="revTx" presStyleIdx="2" presStyleCnt="4"/>
      <dgm:spPr/>
    </dgm:pt>
    <dgm:pt modelId="{E81592DF-D3DB-AE46-8131-29514C9B8E45}" type="pres">
      <dgm:prSet presAssocID="{A065CA42-F2C5-47EA-99D8-2E411183A48B}" presName="vert1" presStyleCnt="0"/>
      <dgm:spPr/>
    </dgm:pt>
    <dgm:pt modelId="{4B2C70B7-77B1-9943-8B7F-117F47F3E895}" type="pres">
      <dgm:prSet presAssocID="{8E3BA646-B49A-44FA-B568-863381C73233}" presName="thickLine" presStyleLbl="alignNode1" presStyleIdx="3" presStyleCnt="4"/>
      <dgm:spPr/>
    </dgm:pt>
    <dgm:pt modelId="{2256FD04-A3A1-7F48-B75C-427F684CC227}" type="pres">
      <dgm:prSet presAssocID="{8E3BA646-B49A-44FA-B568-863381C73233}" presName="horz1" presStyleCnt="0"/>
      <dgm:spPr/>
    </dgm:pt>
    <dgm:pt modelId="{34CC5A40-33AE-C545-8AA2-062381E5C482}" type="pres">
      <dgm:prSet presAssocID="{8E3BA646-B49A-44FA-B568-863381C73233}" presName="tx1" presStyleLbl="revTx" presStyleIdx="3" presStyleCnt="4"/>
      <dgm:spPr/>
    </dgm:pt>
    <dgm:pt modelId="{9FC26DD5-EC26-8F4D-BEB9-3F670958DB09}" type="pres">
      <dgm:prSet presAssocID="{8E3BA646-B49A-44FA-B568-863381C73233}" presName="vert1" presStyleCnt="0"/>
      <dgm:spPr/>
    </dgm:pt>
  </dgm:ptLst>
  <dgm:cxnLst>
    <dgm:cxn modelId="{01966013-1BFB-4E4D-A0E3-B556C1C00927}" type="presOf" srcId="{1CBE4247-70C7-46B4-9675-CFE578686B72}" destId="{BE506774-EF0A-754D-B2A3-250FCE2C8014}" srcOrd="0" destOrd="0" presId="urn:microsoft.com/office/officeart/2008/layout/LinedList"/>
    <dgm:cxn modelId="{F64EB054-B23E-4827-AEC6-D6EC11DD4326}" srcId="{D39AB78D-07F3-4677-BCC4-648FA7B4C529}" destId="{CDE218DB-2E96-474B-B99B-E156C562C3C2}" srcOrd="1" destOrd="0" parTransId="{A415B8FE-E7D1-411B-920C-362305F24922}" sibTransId="{03C952CF-9F82-4064-8EE3-168C8B878527}"/>
    <dgm:cxn modelId="{FDF05680-9947-4EEC-B81E-9EAD1EE1C229}" srcId="{D39AB78D-07F3-4677-BCC4-648FA7B4C529}" destId="{A065CA42-F2C5-47EA-99D8-2E411183A48B}" srcOrd="2" destOrd="0" parTransId="{2A740CF2-84DE-441D-A538-7FC333370BB3}" sibTransId="{CA437781-9477-4C34-A1EF-0E45AEC31BA3}"/>
    <dgm:cxn modelId="{2ABEE2A8-99BC-4C11-BC56-4DBCB601D34D}" srcId="{D39AB78D-07F3-4677-BCC4-648FA7B4C529}" destId="{8E3BA646-B49A-44FA-B568-863381C73233}" srcOrd="3" destOrd="0" parTransId="{361DF998-87D6-4061-904F-DC22C84E7B55}" sibTransId="{D4EA2DD2-D0AD-47E8-ADEF-20E839449FCF}"/>
    <dgm:cxn modelId="{FF6921C4-8A7B-FB4E-9DBC-817888C01120}" type="presOf" srcId="{D39AB78D-07F3-4677-BCC4-648FA7B4C529}" destId="{6B529E05-C375-EB49-B504-F3C71A077A83}" srcOrd="0" destOrd="0" presId="urn:microsoft.com/office/officeart/2008/layout/LinedList"/>
    <dgm:cxn modelId="{CCB141C4-1B18-433B-8DD5-F82883167257}" srcId="{D39AB78D-07F3-4677-BCC4-648FA7B4C529}" destId="{1CBE4247-70C7-46B4-9675-CFE578686B72}" srcOrd="0" destOrd="0" parTransId="{DC6FD5C5-645E-4605-AB67-9A28A5EF7AD1}" sibTransId="{64902686-CDA3-4F23-A239-785E05818EBE}"/>
    <dgm:cxn modelId="{0B7141CC-F724-8743-A1F7-286F5730CB31}" type="presOf" srcId="{CDE218DB-2E96-474B-B99B-E156C562C3C2}" destId="{13EC2533-3C18-BB41-92B4-CB9232251A02}" srcOrd="0" destOrd="0" presId="urn:microsoft.com/office/officeart/2008/layout/LinedList"/>
    <dgm:cxn modelId="{4F2322D7-7880-B240-9B54-8E1C2E36121A}" type="presOf" srcId="{A065CA42-F2C5-47EA-99D8-2E411183A48B}" destId="{71EC8722-30D6-FD43-82F5-3F6D00E83D40}" srcOrd="0" destOrd="0" presId="urn:microsoft.com/office/officeart/2008/layout/LinedList"/>
    <dgm:cxn modelId="{C2838CFD-1559-394E-B9EE-DE932A7E2F60}" type="presOf" srcId="{8E3BA646-B49A-44FA-B568-863381C73233}" destId="{34CC5A40-33AE-C545-8AA2-062381E5C482}" srcOrd="0" destOrd="0" presId="urn:microsoft.com/office/officeart/2008/layout/LinedList"/>
    <dgm:cxn modelId="{1B1AFDE8-B7EA-1A4D-AD0E-0590D90A5A1E}" type="presParOf" srcId="{6B529E05-C375-EB49-B504-F3C71A077A83}" destId="{9932F2A8-C05D-EF43-9E4B-DE2F3201EBC3}" srcOrd="0" destOrd="0" presId="urn:microsoft.com/office/officeart/2008/layout/LinedList"/>
    <dgm:cxn modelId="{31C145FC-F055-C94A-856B-7FEE56CA2435}" type="presParOf" srcId="{6B529E05-C375-EB49-B504-F3C71A077A83}" destId="{4B1553F7-F571-9547-A13C-0C08361884CF}" srcOrd="1" destOrd="0" presId="urn:microsoft.com/office/officeart/2008/layout/LinedList"/>
    <dgm:cxn modelId="{A1CBB8A8-B6AA-4E4C-A7F7-D05B564D5412}" type="presParOf" srcId="{4B1553F7-F571-9547-A13C-0C08361884CF}" destId="{BE506774-EF0A-754D-B2A3-250FCE2C8014}" srcOrd="0" destOrd="0" presId="urn:microsoft.com/office/officeart/2008/layout/LinedList"/>
    <dgm:cxn modelId="{1790D8BF-4CB3-E449-9112-82FCC9766457}" type="presParOf" srcId="{4B1553F7-F571-9547-A13C-0C08361884CF}" destId="{C1A07BCE-220A-8645-A75D-2B56111E2EEF}" srcOrd="1" destOrd="0" presId="urn:microsoft.com/office/officeart/2008/layout/LinedList"/>
    <dgm:cxn modelId="{62BE3AC5-E948-2F45-ACC5-4343AEE66577}" type="presParOf" srcId="{6B529E05-C375-EB49-B504-F3C71A077A83}" destId="{189743B8-8CFD-ED43-9D72-BD58033FA628}" srcOrd="2" destOrd="0" presId="urn:microsoft.com/office/officeart/2008/layout/LinedList"/>
    <dgm:cxn modelId="{3A176922-F9C8-DA47-AF2B-3249D0977F27}" type="presParOf" srcId="{6B529E05-C375-EB49-B504-F3C71A077A83}" destId="{B793B51D-B6E3-D64C-9856-A89BACA5268B}" srcOrd="3" destOrd="0" presId="urn:microsoft.com/office/officeart/2008/layout/LinedList"/>
    <dgm:cxn modelId="{4AF54681-CABA-3A4C-91A3-F61FFA41079B}" type="presParOf" srcId="{B793B51D-B6E3-D64C-9856-A89BACA5268B}" destId="{13EC2533-3C18-BB41-92B4-CB9232251A02}" srcOrd="0" destOrd="0" presId="urn:microsoft.com/office/officeart/2008/layout/LinedList"/>
    <dgm:cxn modelId="{6EF876DB-63BE-1643-A37D-782A3BE5D60C}" type="presParOf" srcId="{B793B51D-B6E3-D64C-9856-A89BACA5268B}" destId="{989E4EE3-44D1-1A47-AEE6-E77FC8B30141}" srcOrd="1" destOrd="0" presId="urn:microsoft.com/office/officeart/2008/layout/LinedList"/>
    <dgm:cxn modelId="{C9B7A8B7-2C39-5046-A73D-F488EA36F147}" type="presParOf" srcId="{6B529E05-C375-EB49-B504-F3C71A077A83}" destId="{47B74AFD-0DE7-B34F-9390-5FE9309A42A8}" srcOrd="4" destOrd="0" presId="urn:microsoft.com/office/officeart/2008/layout/LinedList"/>
    <dgm:cxn modelId="{82B1A271-AB41-9442-86DD-8321C9A2D92D}" type="presParOf" srcId="{6B529E05-C375-EB49-B504-F3C71A077A83}" destId="{7AA3BAA0-2572-D34F-9A74-7EDA5DD16CA1}" srcOrd="5" destOrd="0" presId="urn:microsoft.com/office/officeart/2008/layout/LinedList"/>
    <dgm:cxn modelId="{ED7AEC3A-630C-5A46-A957-3EA39D93FC24}" type="presParOf" srcId="{7AA3BAA0-2572-D34F-9A74-7EDA5DD16CA1}" destId="{71EC8722-30D6-FD43-82F5-3F6D00E83D40}" srcOrd="0" destOrd="0" presId="urn:microsoft.com/office/officeart/2008/layout/LinedList"/>
    <dgm:cxn modelId="{D5C7C1BA-707C-3547-B1AF-9676AE303056}" type="presParOf" srcId="{7AA3BAA0-2572-D34F-9A74-7EDA5DD16CA1}" destId="{E81592DF-D3DB-AE46-8131-29514C9B8E45}" srcOrd="1" destOrd="0" presId="urn:microsoft.com/office/officeart/2008/layout/LinedList"/>
    <dgm:cxn modelId="{DAFCF669-B11F-2044-B3AD-FB677CFEC656}" type="presParOf" srcId="{6B529E05-C375-EB49-B504-F3C71A077A83}" destId="{4B2C70B7-77B1-9943-8B7F-117F47F3E895}" srcOrd="6" destOrd="0" presId="urn:microsoft.com/office/officeart/2008/layout/LinedList"/>
    <dgm:cxn modelId="{D7A5ACC6-DF7D-9649-9019-926A042A54C6}" type="presParOf" srcId="{6B529E05-C375-EB49-B504-F3C71A077A83}" destId="{2256FD04-A3A1-7F48-B75C-427F684CC227}" srcOrd="7" destOrd="0" presId="urn:microsoft.com/office/officeart/2008/layout/LinedList"/>
    <dgm:cxn modelId="{8468AEDD-8117-5A4E-9F99-0EBD61A74015}" type="presParOf" srcId="{2256FD04-A3A1-7F48-B75C-427F684CC227}" destId="{34CC5A40-33AE-C545-8AA2-062381E5C482}" srcOrd="0" destOrd="0" presId="urn:microsoft.com/office/officeart/2008/layout/LinedList"/>
    <dgm:cxn modelId="{31A6A6E5-DEC9-A749-8EBB-20D5F7317161}" type="presParOf" srcId="{2256FD04-A3A1-7F48-B75C-427F684CC227}" destId="{9FC26DD5-EC26-8F4D-BEB9-3F670958DB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24FB5-56BF-4FF1-B558-09A95F4112DE}"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053E3E26-991A-450E-A3FD-B677537D8E56}">
      <dgm:prSet/>
      <dgm:spPr/>
      <dgm:t>
        <a:bodyPr/>
        <a:lstStyle/>
        <a:p>
          <a:r>
            <a:rPr lang="en-GB"/>
            <a:t>Appointments are necessary and should be made in advance by e-mail.</a:t>
          </a:r>
          <a:endParaRPr lang="en-US"/>
        </a:p>
      </dgm:t>
    </dgm:pt>
    <dgm:pt modelId="{B4C4BAC8-E1FD-4C06-B025-9E5B801AFC43}" type="parTrans" cxnId="{BB6789FC-948E-4BFF-958E-AEE30537BDE7}">
      <dgm:prSet/>
      <dgm:spPr/>
      <dgm:t>
        <a:bodyPr/>
        <a:lstStyle/>
        <a:p>
          <a:endParaRPr lang="en-US"/>
        </a:p>
      </dgm:t>
    </dgm:pt>
    <dgm:pt modelId="{7371798D-7C7E-4BD7-9511-C65F3CBA3D76}" type="sibTrans" cxnId="{BB6789FC-948E-4BFF-958E-AEE30537BDE7}">
      <dgm:prSet/>
      <dgm:spPr/>
      <dgm:t>
        <a:bodyPr/>
        <a:lstStyle/>
        <a:p>
          <a:endParaRPr lang="en-US"/>
        </a:p>
      </dgm:t>
    </dgm:pt>
    <dgm:pt modelId="{F29D0218-81D9-4A2D-933D-373B6DEBB060}">
      <dgm:prSet/>
      <dgm:spPr/>
      <dgm:t>
        <a:bodyPr/>
        <a:lstStyle/>
        <a:p>
          <a:r>
            <a:rPr lang="en-GB"/>
            <a:t>It is difficult to meet with people without a formal appointment.</a:t>
          </a:r>
          <a:endParaRPr lang="en-US"/>
        </a:p>
      </dgm:t>
    </dgm:pt>
    <dgm:pt modelId="{9CF343BB-6BD9-4C46-9816-9F52E3229E05}" type="parTrans" cxnId="{0FFE1DE9-D9B5-4365-B23E-5E7C6DB8E533}">
      <dgm:prSet/>
      <dgm:spPr/>
      <dgm:t>
        <a:bodyPr/>
        <a:lstStyle/>
        <a:p>
          <a:endParaRPr lang="en-US"/>
        </a:p>
      </dgm:t>
    </dgm:pt>
    <dgm:pt modelId="{5888501D-2702-4DE9-98FE-FE3AB6493316}" type="sibTrans" cxnId="{0FFE1DE9-D9B5-4365-B23E-5E7C6DB8E533}">
      <dgm:prSet/>
      <dgm:spPr/>
      <dgm:t>
        <a:bodyPr/>
        <a:lstStyle/>
        <a:p>
          <a:endParaRPr lang="en-US"/>
        </a:p>
      </dgm:t>
    </dgm:pt>
    <dgm:pt modelId="{A5E3D1DC-2040-4A8B-A2CD-338467B74BF5}">
      <dgm:prSet/>
      <dgm:spPr/>
      <dgm:t>
        <a:bodyPr/>
        <a:lstStyle/>
        <a:p>
          <a:r>
            <a:rPr lang="en-GB"/>
            <a:t>You should arrive at meetings on time or slightly early.</a:t>
          </a:r>
          <a:endParaRPr lang="en-US"/>
        </a:p>
      </dgm:t>
    </dgm:pt>
    <dgm:pt modelId="{C558CD28-C052-4EE8-8C1A-C1D809D78E21}" type="parTrans" cxnId="{1CC30A85-7DBF-4C71-AE0D-E7CEF4B1285B}">
      <dgm:prSet/>
      <dgm:spPr/>
      <dgm:t>
        <a:bodyPr/>
        <a:lstStyle/>
        <a:p>
          <a:endParaRPr lang="en-US"/>
        </a:p>
      </dgm:t>
    </dgm:pt>
    <dgm:pt modelId="{37050FFE-8BCD-4F78-9052-4795B460A629}" type="sibTrans" cxnId="{1CC30A85-7DBF-4C71-AE0D-E7CEF4B1285B}">
      <dgm:prSet/>
      <dgm:spPr/>
      <dgm:t>
        <a:bodyPr/>
        <a:lstStyle/>
        <a:p>
          <a:endParaRPr lang="en-US"/>
        </a:p>
      </dgm:t>
    </dgm:pt>
    <dgm:pt modelId="{0D910DEC-02BC-4D92-B594-111AD90F29F8}">
      <dgm:prSet/>
      <dgm:spPr/>
      <dgm:t>
        <a:bodyPr/>
        <a:lstStyle/>
        <a:p>
          <a:r>
            <a:rPr lang="en-GB"/>
            <a:t>Call or text immediately if you are late to the meeting more than 5 min. Being punctual is a sign of respect.</a:t>
          </a:r>
          <a:endParaRPr lang="en-US"/>
        </a:p>
      </dgm:t>
    </dgm:pt>
    <dgm:pt modelId="{A291C0A9-293B-4D74-8146-F17273590740}" type="parTrans" cxnId="{E9A39175-5DDA-4B6E-95E5-C15175DE8C70}">
      <dgm:prSet/>
      <dgm:spPr/>
      <dgm:t>
        <a:bodyPr/>
        <a:lstStyle/>
        <a:p>
          <a:endParaRPr lang="en-US"/>
        </a:p>
      </dgm:t>
    </dgm:pt>
    <dgm:pt modelId="{76F94E8B-84CB-4C05-A48F-B8ECD5115FDB}" type="sibTrans" cxnId="{E9A39175-5DDA-4B6E-95E5-C15175DE8C70}">
      <dgm:prSet/>
      <dgm:spPr/>
      <dgm:t>
        <a:bodyPr/>
        <a:lstStyle/>
        <a:p>
          <a:endParaRPr lang="en-US"/>
        </a:p>
      </dgm:t>
    </dgm:pt>
    <dgm:pt modelId="{A236A489-7800-45AC-B83C-9ED24EBF88A0}" type="pres">
      <dgm:prSet presAssocID="{3BD24FB5-56BF-4FF1-B558-09A95F4112DE}" presName="root" presStyleCnt="0">
        <dgm:presLayoutVars>
          <dgm:dir/>
          <dgm:resizeHandles val="exact"/>
        </dgm:presLayoutVars>
      </dgm:prSet>
      <dgm:spPr/>
    </dgm:pt>
    <dgm:pt modelId="{F022C9C6-E13F-49CD-8584-ADB1DD26659A}" type="pres">
      <dgm:prSet presAssocID="{3BD24FB5-56BF-4FF1-B558-09A95F4112DE}" presName="container" presStyleCnt="0">
        <dgm:presLayoutVars>
          <dgm:dir/>
          <dgm:resizeHandles val="exact"/>
        </dgm:presLayoutVars>
      </dgm:prSet>
      <dgm:spPr/>
    </dgm:pt>
    <dgm:pt modelId="{DE6F01FE-C4C8-4E56-9D06-9CC956519DDF}" type="pres">
      <dgm:prSet presAssocID="{053E3E26-991A-450E-A3FD-B677537D8E56}" presName="compNode" presStyleCnt="0"/>
      <dgm:spPr/>
    </dgm:pt>
    <dgm:pt modelId="{1F0FAF6D-FECF-4537-9C7E-6B14161D0A92}" type="pres">
      <dgm:prSet presAssocID="{053E3E26-991A-450E-A3FD-B677537D8E56}" presName="iconBgRect" presStyleLbl="bgShp" presStyleIdx="0" presStyleCnt="4"/>
      <dgm:spPr/>
    </dgm:pt>
    <dgm:pt modelId="{F5D9556B-9469-4988-BF5B-40DADCD21DE9}" type="pres">
      <dgm:prSet presAssocID="{053E3E26-991A-450E-A3FD-B677537D8E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4AE454FD-A2C1-43CA-8550-698F07BC19F4}" type="pres">
      <dgm:prSet presAssocID="{053E3E26-991A-450E-A3FD-B677537D8E56}" presName="spaceRect" presStyleCnt="0"/>
      <dgm:spPr/>
    </dgm:pt>
    <dgm:pt modelId="{8044BADD-83E8-438D-86D4-45A20AF84DC5}" type="pres">
      <dgm:prSet presAssocID="{053E3E26-991A-450E-A3FD-B677537D8E56}" presName="textRect" presStyleLbl="revTx" presStyleIdx="0" presStyleCnt="4">
        <dgm:presLayoutVars>
          <dgm:chMax val="1"/>
          <dgm:chPref val="1"/>
        </dgm:presLayoutVars>
      </dgm:prSet>
      <dgm:spPr/>
    </dgm:pt>
    <dgm:pt modelId="{47E060BD-8AB2-4044-9697-ADE8CC2D14C2}" type="pres">
      <dgm:prSet presAssocID="{7371798D-7C7E-4BD7-9511-C65F3CBA3D76}" presName="sibTrans" presStyleLbl="sibTrans2D1" presStyleIdx="0" presStyleCnt="0"/>
      <dgm:spPr/>
    </dgm:pt>
    <dgm:pt modelId="{D8CCE80C-D47B-4900-BD76-56D6CA75A6FD}" type="pres">
      <dgm:prSet presAssocID="{F29D0218-81D9-4A2D-933D-373B6DEBB060}" presName="compNode" presStyleCnt="0"/>
      <dgm:spPr/>
    </dgm:pt>
    <dgm:pt modelId="{2E4439CB-56A3-470E-AD24-50C26485CC24}" type="pres">
      <dgm:prSet presAssocID="{F29D0218-81D9-4A2D-933D-373B6DEBB060}" presName="iconBgRect" presStyleLbl="bgShp" presStyleIdx="1" presStyleCnt="4"/>
      <dgm:spPr/>
    </dgm:pt>
    <dgm:pt modelId="{312610EC-F949-40A5-8572-7D335684649B}" type="pres">
      <dgm:prSet presAssocID="{F29D0218-81D9-4A2D-933D-373B6DEBB0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0BFA0D63-D49D-4E4E-81E1-5517B1E3F1CE}" type="pres">
      <dgm:prSet presAssocID="{F29D0218-81D9-4A2D-933D-373B6DEBB060}" presName="spaceRect" presStyleCnt="0"/>
      <dgm:spPr/>
    </dgm:pt>
    <dgm:pt modelId="{4B38D68E-E142-4AEE-B858-29CB8295D86D}" type="pres">
      <dgm:prSet presAssocID="{F29D0218-81D9-4A2D-933D-373B6DEBB060}" presName="textRect" presStyleLbl="revTx" presStyleIdx="1" presStyleCnt="4">
        <dgm:presLayoutVars>
          <dgm:chMax val="1"/>
          <dgm:chPref val="1"/>
        </dgm:presLayoutVars>
      </dgm:prSet>
      <dgm:spPr/>
    </dgm:pt>
    <dgm:pt modelId="{6C99BF34-12DF-4430-8B61-31840FA7EEC3}" type="pres">
      <dgm:prSet presAssocID="{5888501D-2702-4DE9-98FE-FE3AB6493316}" presName="sibTrans" presStyleLbl="sibTrans2D1" presStyleIdx="0" presStyleCnt="0"/>
      <dgm:spPr/>
    </dgm:pt>
    <dgm:pt modelId="{F643B141-4A1D-4AA9-8501-04E8D0A27F9F}" type="pres">
      <dgm:prSet presAssocID="{A5E3D1DC-2040-4A8B-A2CD-338467B74BF5}" presName="compNode" presStyleCnt="0"/>
      <dgm:spPr/>
    </dgm:pt>
    <dgm:pt modelId="{8AC94872-6EB3-47C6-ABF0-882614DE8A92}" type="pres">
      <dgm:prSet presAssocID="{A5E3D1DC-2040-4A8B-A2CD-338467B74BF5}" presName="iconBgRect" presStyleLbl="bgShp" presStyleIdx="2" presStyleCnt="4"/>
      <dgm:spPr/>
    </dgm:pt>
    <dgm:pt modelId="{15266BF5-63F2-40AE-AAC4-5360A6261DA1}" type="pres">
      <dgm:prSet presAssocID="{A5E3D1DC-2040-4A8B-A2CD-338467B74B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1E9ED61D-FB35-444C-84AF-6E387C435CB4}" type="pres">
      <dgm:prSet presAssocID="{A5E3D1DC-2040-4A8B-A2CD-338467B74BF5}" presName="spaceRect" presStyleCnt="0"/>
      <dgm:spPr/>
    </dgm:pt>
    <dgm:pt modelId="{BBA1AC0D-297A-4645-B93D-618C7DF73F38}" type="pres">
      <dgm:prSet presAssocID="{A5E3D1DC-2040-4A8B-A2CD-338467B74BF5}" presName="textRect" presStyleLbl="revTx" presStyleIdx="2" presStyleCnt="4">
        <dgm:presLayoutVars>
          <dgm:chMax val="1"/>
          <dgm:chPref val="1"/>
        </dgm:presLayoutVars>
      </dgm:prSet>
      <dgm:spPr/>
    </dgm:pt>
    <dgm:pt modelId="{E4D7C504-9FFD-4087-B969-EEF9F0CF3EA0}" type="pres">
      <dgm:prSet presAssocID="{37050FFE-8BCD-4F78-9052-4795B460A629}" presName="sibTrans" presStyleLbl="sibTrans2D1" presStyleIdx="0" presStyleCnt="0"/>
      <dgm:spPr/>
    </dgm:pt>
    <dgm:pt modelId="{6FD3B8E7-F285-4270-91B8-F33D96A9156B}" type="pres">
      <dgm:prSet presAssocID="{0D910DEC-02BC-4D92-B594-111AD90F29F8}" presName="compNode" presStyleCnt="0"/>
      <dgm:spPr/>
    </dgm:pt>
    <dgm:pt modelId="{65DA38BB-C9C3-476B-A171-08EA275B3264}" type="pres">
      <dgm:prSet presAssocID="{0D910DEC-02BC-4D92-B594-111AD90F29F8}" presName="iconBgRect" presStyleLbl="bgShp" presStyleIdx="3" presStyleCnt="4"/>
      <dgm:spPr/>
    </dgm:pt>
    <dgm:pt modelId="{C214631C-BEF0-4AC7-909A-5D15245C88CE}" type="pres">
      <dgm:prSet presAssocID="{0D910DEC-02BC-4D92-B594-111AD90F29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aker Phone"/>
        </a:ext>
      </dgm:extLst>
    </dgm:pt>
    <dgm:pt modelId="{A4993344-14DB-469C-9149-F2FF47EBAAC3}" type="pres">
      <dgm:prSet presAssocID="{0D910DEC-02BC-4D92-B594-111AD90F29F8}" presName="spaceRect" presStyleCnt="0"/>
      <dgm:spPr/>
    </dgm:pt>
    <dgm:pt modelId="{69C9D458-DD6A-48CA-8927-48D709897821}" type="pres">
      <dgm:prSet presAssocID="{0D910DEC-02BC-4D92-B594-111AD90F29F8}" presName="textRect" presStyleLbl="revTx" presStyleIdx="3" presStyleCnt="4">
        <dgm:presLayoutVars>
          <dgm:chMax val="1"/>
          <dgm:chPref val="1"/>
        </dgm:presLayoutVars>
      </dgm:prSet>
      <dgm:spPr/>
    </dgm:pt>
  </dgm:ptLst>
  <dgm:cxnLst>
    <dgm:cxn modelId="{26366734-DC7E-6749-8DBE-ADB87FB2CAA1}" type="presOf" srcId="{7371798D-7C7E-4BD7-9511-C65F3CBA3D76}" destId="{47E060BD-8AB2-4044-9697-ADE8CC2D14C2}" srcOrd="0" destOrd="0" presId="urn:microsoft.com/office/officeart/2018/2/layout/IconCircleList"/>
    <dgm:cxn modelId="{430AA243-0690-5645-A998-D8CE38D05C04}" type="presOf" srcId="{A5E3D1DC-2040-4A8B-A2CD-338467B74BF5}" destId="{BBA1AC0D-297A-4645-B93D-618C7DF73F38}" srcOrd="0" destOrd="0" presId="urn:microsoft.com/office/officeart/2018/2/layout/IconCircleList"/>
    <dgm:cxn modelId="{A9C62465-2734-EF41-BD51-DEB5E5ACBEB8}" type="presOf" srcId="{5888501D-2702-4DE9-98FE-FE3AB6493316}" destId="{6C99BF34-12DF-4430-8B61-31840FA7EEC3}" srcOrd="0" destOrd="0" presId="urn:microsoft.com/office/officeart/2018/2/layout/IconCircleList"/>
    <dgm:cxn modelId="{C80F294E-47D9-2B46-ADF2-16B4AE9FA842}" type="presOf" srcId="{F29D0218-81D9-4A2D-933D-373B6DEBB060}" destId="{4B38D68E-E142-4AEE-B858-29CB8295D86D}" srcOrd="0" destOrd="0" presId="urn:microsoft.com/office/officeart/2018/2/layout/IconCircleList"/>
    <dgm:cxn modelId="{DE8F8251-A0E0-E14E-8AEE-7FD14CD66259}" type="presOf" srcId="{3BD24FB5-56BF-4FF1-B558-09A95F4112DE}" destId="{A236A489-7800-45AC-B83C-9ED24EBF88A0}" srcOrd="0" destOrd="0" presId="urn:microsoft.com/office/officeart/2018/2/layout/IconCircleList"/>
    <dgm:cxn modelId="{E9A39175-5DDA-4B6E-95E5-C15175DE8C70}" srcId="{3BD24FB5-56BF-4FF1-B558-09A95F4112DE}" destId="{0D910DEC-02BC-4D92-B594-111AD90F29F8}" srcOrd="3" destOrd="0" parTransId="{A291C0A9-293B-4D74-8146-F17273590740}" sibTransId="{76F94E8B-84CB-4C05-A48F-B8ECD5115FDB}"/>
    <dgm:cxn modelId="{1CC30A85-7DBF-4C71-AE0D-E7CEF4B1285B}" srcId="{3BD24FB5-56BF-4FF1-B558-09A95F4112DE}" destId="{A5E3D1DC-2040-4A8B-A2CD-338467B74BF5}" srcOrd="2" destOrd="0" parTransId="{C558CD28-C052-4EE8-8C1A-C1D809D78E21}" sibTransId="{37050FFE-8BCD-4F78-9052-4795B460A629}"/>
    <dgm:cxn modelId="{F4A30BBD-C351-3442-AC80-B4AD29FF0AEF}" type="presOf" srcId="{37050FFE-8BCD-4F78-9052-4795B460A629}" destId="{E4D7C504-9FFD-4087-B969-EEF9F0CF3EA0}" srcOrd="0" destOrd="0" presId="urn:microsoft.com/office/officeart/2018/2/layout/IconCircleList"/>
    <dgm:cxn modelId="{B6C64ACA-C783-704D-A67D-8E8A0C3FA513}" type="presOf" srcId="{0D910DEC-02BC-4D92-B594-111AD90F29F8}" destId="{69C9D458-DD6A-48CA-8927-48D709897821}" srcOrd="0" destOrd="0" presId="urn:microsoft.com/office/officeart/2018/2/layout/IconCircleList"/>
    <dgm:cxn modelId="{C0D2A2DE-5C20-6048-B3FC-F6C60266CDC6}" type="presOf" srcId="{053E3E26-991A-450E-A3FD-B677537D8E56}" destId="{8044BADD-83E8-438D-86D4-45A20AF84DC5}" srcOrd="0" destOrd="0" presId="urn:microsoft.com/office/officeart/2018/2/layout/IconCircleList"/>
    <dgm:cxn modelId="{0FFE1DE9-D9B5-4365-B23E-5E7C6DB8E533}" srcId="{3BD24FB5-56BF-4FF1-B558-09A95F4112DE}" destId="{F29D0218-81D9-4A2D-933D-373B6DEBB060}" srcOrd="1" destOrd="0" parTransId="{9CF343BB-6BD9-4C46-9816-9F52E3229E05}" sibTransId="{5888501D-2702-4DE9-98FE-FE3AB6493316}"/>
    <dgm:cxn modelId="{BB6789FC-948E-4BFF-958E-AEE30537BDE7}" srcId="{3BD24FB5-56BF-4FF1-B558-09A95F4112DE}" destId="{053E3E26-991A-450E-A3FD-B677537D8E56}" srcOrd="0" destOrd="0" parTransId="{B4C4BAC8-E1FD-4C06-B025-9E5B801AFC43}" sibTransId="{7371798D-7C7E-4BD7-9511-C65F3CBA3D76}"/>
    <dgm:cxn modelId="{E4F62DBE-40C5-764D-90B8-588A9253DBCA}" type="presParOf" srcId="{A236A489-7800-45AC-B83C-9ED24EBF88A0}" destId="{F022C9C6-E13F-49CD-8584-ADB1DD26659A}" srcOrd="0" destOrd="0" presId="urn:microsoft.com/office/officeart/2018/2/layout/IconCircleList"/>
    <dgm:cxn modelId="{595A4B1A-C414-1345-BFB1-627DDA367068}" type="presParOf" srcId="{F022C9C6-E13F-49CD-8584-ADB1DD26659A}" destId="{DE6F01FE-C4C8-4E56-9D06-9CC956519DDF}" srcOrd="0" destOrd="0" presId="urn:microsoft.com/office/officeart/2018/2/layout/IconCircleList"/>
    <dgm:cxn modelId="{6EFC4D34-1285-A445-91CB-EE57BC7E63FB}" type="presParOf" srcId="{DE6F01FE-C4C8-4E56-9D06-9CC956519DDF}" destId="{1F0FAF6D-FECF-4537-9C7E-6B14161D0A92}" srcOrd="0" destOrd="0" presId="urn:microsoft.com/office/officeart/2018/2/layout/IconCircleList"/>
    <dgm:cxn modelId="{D82580E3-F4BA-B341-ABCE-E0697968D132}" type="presParOf" srcId="{DE6F01FE-C4C8-4E56-9D06-9CC956519DDF}" destId="{F5D9556B-9469-4988-BF5B-40DADCD21DE9}" srcOrd="1" destOrd="0" presId="urn:microsoft.com/office/officeart/2018/2/layout/IconCircleList"/>
    <dgm:cxn modelId="{E6B6F4EA-2925-7A41-9F87-5A550DED9923}" type="presParOf" srcId="{DE6F01FE-C4C8-4E56-9D06-9CC956519DDF}" destId="{4AE454FD-A2C1-43CA-8550-698F07BC19F4}" srcOrd="2" destOrd="0" presId="urn:microsoft.com/office/officeart/2018/2/layout/IconCircleList"/>
    <dgm:cxn modelId="{FE6B4A85-0513-E84D-9D21-7F97C79EB4B6}" type="presParOf" srcId="{DE6F01FE-C4C8-4E56-9D06-9CC956519DDF}" destId="{8044BADD-83E8-438D-86D4-45A20AF84DC5}" srcOrd="3" destOrd="0" presId="urn:microsoft.com/office/officeart/2018/2/layout/IconCircleList"/>
    <dgm:cxn modelId="{5F71F755-4B4F-3145-A8E9-B430D6473FF0}" type="presParOf" srcId="{F022C9C6-E13F-49CD-8584-ADB1DD26659A}" destId="{47E060BD-8AB2-4044-9697-ADE8CC2D14C2}" srcOrd="1" destOrd="0" presId="urn:microsoft.com/office/officeart/2018/2/layout/IconCircleList"/>
    <dgm:cxn modelId="{8C03D225-B3F9-AF4E-AB56-F8E912E9606A}" type="presParOf" srcId="{F022C9C6-E13F-49CD-8584-ADB1DD26659A}" destId="{D8CCE80C-D47B-4900-BD76-56D6CA75A6FD}" srcOrd="2" destOrd="0" presId="urn:microsoft.com/office/officeart/2018/2/layout/IconCircleList"/>
    <dgm:cxn modelId="{447858A3-3EA9-8940-B37A-E8AB989A7FDB}" type="presParOf" srcId="{D8CCE80C-D47B-4900-BD76-56D6CA75A6FD}" destId="{2E4439CB-56A3-470E-AD24-50C26485CC24}" srcOrd="0" destOrd="0" presId="urn:microsoft.com/office/officeart/2018/2/layout/IconCircleList"/>
    <dgm:cxn modelId="{ED3E5EEE-A236-F54C-92F3-EEC6AA3CB2AC}" type="presParOf" srcId="{D8CCE80C-D47B-4900-BD76-56D6CA75A6FD}" destId="{312610EC-F949-40A5-8572-7D335684649B}" srcOrd="1" destOrd="0" presId="urn:microsoft.com/office/officeart/2018/2/layout/IconCircleList"/>
    <dgm:cxn modelId="{FDC5A31F-CBC8-3A4A-8504-409017025571}" type="presParOf" srcId="{D8CCE80C-D47B-4900-BD76-56D6CA75A6FD}" destId="{0BFA0D63-D49D-4E4E-81E1-5517B1E3F1CE}" srcOrd="2" destOrd="0" presId="urn:microsoft.com/office/officeart/2018/2/layout/IconCircleList"/>
    <dgm:cxn modelId="{88071024-4EA8-074A-AE44-0A6FF06B37AB}" type="presParOf" srcId="{D8CCE80C-D47B-4900-BD76-56D6CA75A6FD}" destId="{4B38D68E-E142-4AEE-B858-29CB8295D86D}" srcOrd="3" destOrd="0" presId="urn:microsoft.com/office/officeart/2018/2/layout/IconCircleList"/>
    <dgm:cxn modelId="{1D138D85-0D02-FB4B-933F-6D2F5E359AEB}" type="presParOf" srcId="{F022C9C6-E13F-49CD-8584-ADB1DD26659A}" destId="{6C99BF34-12DF-4430-8B61-31840FA7EEC3}" srcOrd="3" destOrd="0" presId="urn:microsoft.com/office/officeart/2018/2/layout/IconCircleList"/>
    <dgm:cxn modelId="{A52AD9C8-41F6-9E41-B55B-39DFD15180DF}" type="presParOf" srcId="{F022C9C6-E13F-49CD-8584-ADB1DD26659A}" destId="{F643B141-4A1D-4AA9-8501-04E8D0A27F9F}" srcOrd="4" destOrd="0" presId="urn:microsoft.com/office/officeart/2018/2/layout/IconCircleList"/>
    <dgm:cxn modelId="{896D287C-EDC7-F740-AE49-31EEB1031870}" type="presParOf" srcId="{F643B141-4A1D-4AA9-8501-04E8D0A27F9F}" destId="{8AC94872-6EB3-47C6-ABF0-882614DE8A92}" srcOrd="0" destOrd="0" presId="urn:microsoft.com/office/officeart/2018/2/layout/IconCircleList"/>
    <dgm:cxn modelId="{20397613-B0EA-6744-9808-B4E8D56B28EE}" type="presParOf" srcId="{F643B141-4A1D-4AA9-8501-04E8D0A27F9F}" destId="{15266BF5-63F2-40AE-AAC4-5360A6261DA1}" srcOrd="1" destOrd="0" presId="urn:microsoft.com/office/officeart/2018/2/layout/IconCircleList"/>
    <dgm:cxn modelId="{8340C76F-8011-DF40-B067-8CABD6E2CD91}" type="presParOf" srcId="{F643B141-4A1D-4AA9-8501-04E8D0A27F9F}" destId="{1E9ED61D-FB35-444C-84AF-6E387C435CB4}" srcOrd="2" destOrd="0" presId="urn:microsoft.com/office/officeart/2018/2/layout/IconCircleList"/>
    <dgm:cxn modelId="{AB8B92CE-8FE9-A949-9294-19F8A7841632}" type="presParOf" srcId="{F643B141-4A1D-4AA9-8501-04E8D0A27F9F}" destId="{BBA1AC0D-297A-4645-B93D-618C7DF73F38}" srcOrd="3" destOrd="0" presId="urn:microsoft.com/office/officeart/2018/2/layout/IconCircleList"/>
    <dgm:cxn modelId="{D3848BFD-C95D-564A-9014-C67478398E87}" type="presParOf" srcId="{F022C9C6-E13F-49CD-8584-ADB1DD26659A}" destId="{E4D7C504-9FFD-4087-B969-EEF9F0CF3EA0}" srcOrd="5" destOrd="0" presId="urn:microsoft.com/office/officeart/2018/2/layout/IconCircleList"/>
    <dgm:cxn modelId="{D5B945FE-DEA8-1B4A-8F44-B4F92A359AB0}" type="presParOf" srcId="{F022C9C6-E13F-49CD-8584-ADB1DD26659A}" destId="{6FD3B8E7-F285-4270-91B8-F33D96A9156B}" srcOrd="6" destOrd="0" presId="urn:microsoft.com/office/officeart/2018/2/layout/IconCircleList"/>
    <dgm:cxn modelId="{2838A122-77C0-1449-ABB9-8F3D390AA25F}" type="presParOf" srcId="{6FD3B8E7-F285-4270-91B8-F33D96A9156B}" destId="{65DA38BB-C9C3-476B-A171-08EA275B3264}" srcOrd="0" destOrd="0" presId="urn:microsoft.com/office/officeart/2018/2/layout/IconCircleList"/>
    <dgm:cxn modelId="{65EB459D-0E9A-3E4D-A86E-61D757346397}" type="presParOf" srcId="{6FD3B8E7-F285-4270-91B8-F33D96A9156B}" destId="{C214631C-BEF0-4AC7-909A-5D15245C88CE}" srcOrd="1" destOrd="0" presId="urn:microsoft.com/office/officeart/2018/2/layout/IconCircleList"/>
    <dgm:cxn modelId="{6BCB310A-6B75-8342-A54F-25712AE9D1FD}" type="presParOf" srcId="{6FD3B8E7-F285-4270-91B8-F33D96A9156B}" destId="{A4993344-14DB-469C-9149-F2FF47EBAAC3}" srcOrd="2" destOrd="0" presId="urn:microsoft.com/office/officeart/2018/2/layout/IconCircleList"/>
    <dgm:cxn modelId="{442F3ED3-3C54-424E-8914-0EC8A657BAF6}" type="presParOf" srcId="{6FD3B8E7-F285-4270-91B8-F33D96A9156B}" destId="{69C9D458-DD6A-48CA-8927-48D70989782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2F2A8-C05D-EF43-9E4B-DE2F3201EBC3}">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06774-EF0A-754D-B2A3-250FCE2C8014}">
      <dsp:nvSpPr>
        <dsp:cNvPr id="0" name=""/>
        <dsp:cNvSpPr/>
      </dsp:nvSpPr>
      <dsp:spPr>
        <a:xfrm>
          <a:off x="0" y="0"/>
          <a:ext cx="10515600" cy="111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FI" sz="3300" kern="1200"/>
            <a:t>Approximately 5.5 million people live in Finland</a:t>
          </a:r>
          <a:endParaRPr lang="en-US" sz="3300" kern="1200"/>
        </a:p>
      </dsp:txBody>
      <dsp:txXfrm>
        <a:off x="0" y="0"/>
        <a:ext cx="10515600" cy="1119185"/>
      </dsp:txXfrm>
    </dsp:sp>
    <dsp:sp modelId="{189743B8-8CFD-ED43-9D72-BD58033FA628}">
      <dsp:nvSpPr>
        <dsp:cNvPr id="0" name=""/>
        <dsp:cNvSpPr/>
      </dsp:nvSpPr>
      <dsp:spPr>
        <a:xfrm>
          <a:off x="0" y="111918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C2533-3C18-BB41-92B4-CB9232251A02}">
      <dsp:nvSpPr>
        <dsp:cNvPr id="0" name=""/>
        <dsp:cNvSpPr/>
      </dsp:nvSpPr>
      <dsp:spPr>
        <a:xfrm>
          <a:off x="0" y="1119185"/>
          <a:ext cx="10515600" cy="111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FI" sz="3300" kern="1200"/>
            <a:t>The national languages are Finnish and Swedish</a:t>
          </a:r>
          <a:endParaRPr lang="en-US" sz="3300" kern="1200"/>
        </a:p>
      </dsp:txBody>
      <dsp:txXfrm>
        <a:off x="0" y="1119185"/>
        <a:ext cx="10515600" cy="1119185"/>
      </dsp:txXfrm>
    </dsp:sp>
    <dsp:sp modelId="{47B74AFD-0DE7-B34F-9390-5FE9309A42A8}">
      <dsp:nvSpPr>
        <dsp:cNvPr id="0" name=""/>
        <dsp:cNvSpPr/>
      </dsp:nvSpPr>
      <dsp:spPr>
        <a:xfrm>
          <a:off x="0" y="223837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EC8722-30D6-FD43-82F5-3F6D00E83D40}">
      <dsp:nvSpPr>
        <dsp:cNvPr id="0" name=""/>
        <dsp:cNvSpPr/>
      </dsp:nvSpPr>
      <dsp:spPr>
        <a:xfrm>
          <a:off x="0" y="2238370"/>
          <a:ext cx="10515600" cy="111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FI" sz="3300" kern="1200"/>
            <a:t>Finnish higher education institutions have over 20 000 international students</a:t>
          </a:r>
          <a:endParaRPr lang="en-US" sz="3300" kern="1200"/>
        </a:p>
      </dsp:txBody>
      <dsp:txXfrm>
        <a:off x="0" y="2238370"/>
        <a:ext cx="10515600" cy="1119185"/>
      </dsp:txXfrm>
    </dsp:sp>
    <dsp:sp modelId="{4B2C70B7-77B1-9943-8B7F-117F47F3E895}">
      <dsp:nvSpPr>
        <dsp:cNvPr id="0" name=""/>
        <dsp:cNvSpPr/>
      </dsp:nvSpPr>
      <dsp:spPr>
        <a:xfrm>
          <a:off x="0" y="335755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CC5A40-33AE-C545-8AA2-062381E5C482}">
      <dsp:nvSpPr>
        <dsp:cNvPr id="0" name=""/>
        <dsp:cNvSpPr/>
      </dsp:nvSpPr>
      <dsp:spPr>
        <a:xfrm>
          <a:off x="0" y="3357555"/>
          <a:ext cx="10515600" cy="111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FI" sz="3300" kern="1200"/>
            <a:t>Finland offers more than 500 English-taught bachelor’s and master’s programs</a:t>
          </a:r>
          <a:endParaRPr lang="en-US" sz="3300" kern="1200"/>
        </a:p>
      </dsp:txBody>
      <dsp:txXfrm>
        <a:off x="0" y="3357555"/>
        <a:ext cx="10515600" cy="1119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FAF6D-FECF-4537-9C7E-6B14161D0A92}">
      <dsp:nvSpPr>
        <dsp:cNvPr id="0" name=""/>
        <dsp:cNvSpPr/>
      </dsp:nvSpPr>
      <dsp:spPr>
        <a:xfrm>
          <a:off x="212335" y="52193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9556B-9469-4988-BF5B-40DADCD21DE9}">
      <dsp:nvSpPr>
        <dsp:cNvPr id="0" name=""/>
        <dsp:cNvSpPr/>
      </dsp:nvSpPr>
      <dsp:spPr>
        <a:xfrm>
          <a:off x="492877" y="802474"/>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44BADD-83E8-438D-86D4-45A20AF84DC5}">
      <dsp:nvSpPr>
        <dsp:cNvPr id="0" name=""/>
        <dsp:cNvSpPr/>
      </dsp:nvSpPr>
      <dsp:spPr>
        <a:xfrm>
          <a:off x="1834517" y="5219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Appointments are necessary and should be made in advance by e-mail.</a:t>
          </a:r>
          <a:endParaRPr lang="en-US" sz="2000" kern="1200"/>
        </a:p>
      </dsp:txBody>
      <dsp:txXfrm>
        <a:off x="1834517" y="521932"/>
        <a:ext cx="3148942" cy="1335915"/>
      </dsp:txXfrm>
    </dsp:sp>
    <dsp:sp modelId="{2E4439CB-56A3-470E-AD24-50C26485CC24}">
      <dsp:nvSpPr>
        <dsp:cNvPr id="0" name=""/>
        <dsp:cNvSpPr/>
      </dsp:nvSpPr>
      <dsp:spPr>
        <a:xfrm>
          <a:off x="5532139" y="52193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610EC-F949-40A5-8572-7D335684649B}">
      <dsp:nvSpPr>
        <dsp:cNvPr id="0" name=""/>
        <dsp:cNvSpPr/>
      </dsp:nvSpPr>
      <dsp:spPr>
        <a:xfrm>
          <a:off x="5812681" y="802474"/>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38D68E-E142-4AEE-B858-29CB8295D86D}">
      <dsp:nvSpPr>
        <dsp:cNvPr id="0" name=""/>
        <dsp:cNvSpPr/>
      </dsp:nvSpPr>
      <dsp:spPr>
        <a:xfrm>
          <a:off x="7154322" y="5219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It is difficult to meet with people without a formal appointment.</a:t>
          </a:r>
          <a:endParaRPr lang="en-US" sz="2000" kern="1200"/>
        </a:p>
      </dsp:txBody>
      <dsp:txXfrm>
        <a:off x="7154322" y="521932"/>
        <a:ext cx="3148942" cy="1335915"/>
      </dsp:txXfrm>
    </dsp:sp>
    <dsp:sp modelId="{8AC94872-6EB3-47C6-ABF0-882614DE8A92}">
      <dsp:nvSpPr>
        <dsp:cNvPr id="0" name=""/>
        <dsp:cNvSpPr/>
      </dsp:nvSpPr>
      <dsp:spPr>
        <a:xfrm>
          <a:off x="212335" y="2618893"/>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66BF5-63F2-40AE-AAC4-5360A6261DA1}">
      <dsp:nvSpPr>
        <dsp:cNvPr id="0" name=""/>
        <dsp:cNvSpPr/>
      </dsp:nvSpPr>
      <dsp:spPr>
        <a:xfrm>
          <a:off x="492877" y="2899435"/>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1AC0D-297A-4645-B93D-618C7DF73F38}">
      <dsp:nvSpPr>
        <dsp:cNvPr id="0" name=""/>
        <dsp:cNvSpPr/>
      </dsp:nvSpPr>
      <dsp:spPr>
        <a:xfrm>
          <a:off x="1834517" y="261889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You should arrive at meetings on time or slightly early.</a:t>
          </a:r>
          <a:endParaRPr lang="en-US" sz="2000" kern="1200"/>
        </a:p>
      </dsp:txBody>
      <dsp:txXfrm>
        <a:off x="1834517" y="2618893"/>
        <a:ext cx="3148942" cy="1335915"/>
      </dsp:txXfrm>
    </dsp:sp>
    <dsp:sp modelId="{65DA38BB-C9C3-476B-A171-08EA275B3264}">
      <dsp:nvSpPr>
        <dsp:cNvPr id="0" name=""/>
        <dsp:cNvSpPr/>
      </dsp:nvSpPr>
      <dsp:spPr>
        <a:xfrm>
          <a:off x="5532139" y="2618893"/>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4631C-BEF0-4AC7-909A-5D15245C88CE}">
      <dsp:nvSpPr>
        <dsp:cNvPr id="0" name=""/>
        <dsp:cNvSpPr/>
      </dsp:nvSpPr>
      <dsp:spPr>
        <a:xfrm>
          <a:off x="5812681" y="2899435"/>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C9D458-DD6A-48CA-8927-48D709897821}">
      <dsp:nvSpPr>
        <dsp:cNvPr id="0" name=""/>
        <dsp:cNvSpPr/>
      </dsp:nvSpPr>
      <dsp:spPr>
        <a:xfrm>
          <a:off x="7154322" y="2618893"/>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Call or text immediately if you are late to the meeting more than 5 min. Being punctual is a sign of respect.</a:t>
          </a:r>
          <a:endParaRPr lang="en-US" sz="2000" kern="1200"/>
        </a:p>
      </dsp:txBody>
      <dsp:txXfrm>
        <a:off x="7154322" y="2618893"/>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94B666-1D80-1745-B7E6-8F7D3ABC45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B2B475-68F9-E844-A205-EBA57CAC2C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4BDCE6-14C0-5C45-94CE-823461F68033}" type="datetimeFigureOut">
              <a:rPr lang="en-US" smtClean="0"/>
              <a:t>8/22/2024</a:t>
            </a:fld>
            <a:endParaRPr lang="en-US"/>
          </a:p>
        </p:txBody>
      </p:sp>
      <p:sp>
        <p:nvSpPr>
          <p:cNvPr id="4" name="Footer Placeholder 3">
            <a:extLst>
              <a:ext uri="{FF2B5EF4-FFF2-40B4-BE49-F238E27FC236}">
                <a16:creationId xmlns:a16="http://schemas.microsoft.com/office/drawing/2014/main" id="{977BEEDA-9261-054D-8298-AB9E72FAAB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31D35F-E3E2-194F-A399-B2227AC97C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E3DE5A-B3F7-5F43-B1F4-C128A229D1E0}" type="slidenum">
              <a:rPr lang="en-US" smtClean="0"/>
              <a:t>‹#›</a:t>
            </a:fld>
            <a:endParaRPr lang="en-US"/>
          </a:p>
        </p:txBody>
      </p:sp>
    </p:spTree>
    <p:extLst>
      <p:ext uri="{BB962C8B-B14F-4D97-AF65-F5344CB8AC3E}">
        <p14:creationId xmlns:p14="http://schemas.microsoft.com/office/powerpoint/2010/main" val="2286594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39BF1-B8DB-C040-80B3-004DEFAF0734}"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26420-EECA-8C49-8D22-E3DC39119240}" type="slidenum">
              <a:rPr lang="en-US" smtClean="0"/>
              <a:t>‹#›</a:t>
            </a:fld>
            <a:endParaRPr lang="en-US"/>
          </a:p>
        </p:txBody>
      </p:sp>
    </p:spTree>
    <p:extLst>
      <p:ext uri="{BB962C8B-B14F-4D97-AF65-F5344CB8AC3E}">
        <p14:creationId xmlns:p14="http://schemas.microsoft.com/office/powerpoint/2010/main" val="128246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fofinland.fi/en/information-about-finland/equality-and-non-discrimin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fofinland.fi/en/information-about-finland/equality-and-non-discrimin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info is taken from </a:t>
            </a:r>
            <a:r>
              <a:rPr lang="en-GB" sz="1200" dirty="0">
                <a:hlinkClick r:id="rId3"/>
              </a:rPr>
              <a:t>InfoFinland.fi</a:t>
            </a:r>
            <a:endParaRPr lang="en-US" sz="1200" dirty="0"/>
          </a:p>
          <a:p>
            <a:endParaRPr lang="en-FI" dirty="0"/>
          </a:p>
        </p:txBody>
      </p:sp>
      <p:sp>
        <p:nvSpPr>
          <p:cNvPr id="4" name="Slide Number Placeholder 3"/>
          <p:cNvSpPr>
            <a:spLocks noGrp="1"/>
          </p:cNvSpPr>
          <p:nvPr>
            <p:ph type="sldNum" sz="quarter" idx="5"/>
          </p:nvPr>
        </p:nvSpPr>
        <p:spPr/>
        <p:txBody>
          <a:bodyPr/>
          <a:lstStyle/>
          <a:p>
            <a:fld id="{48D26420-EECA-8C49-8D22-E3DC39119240}" type="slidenum">
              <a:rPr lang="en-US" smtClean="0"/>
              <a:t>6</a:t>
            </a:fld>
            <a:endParaRPr lang="en-US"/>
          </a:p>
        </p:txBody>
      </p:sp>
    </p:spTree>
    <p:extLst>
      <p:ext uri="{BB962C8B-B14F-4D97-AF65-F5344CB8AC3E}">
        <p14:creationId xmlns:p14="http://schemas.microsoft.com/office/powerpoint/2010/main" val="208626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info is taken from </a:t>
            </a:r>
            <a:r>
              <a:rPr lang="en-GB" sz="1200" dirty="0">
                <a:hlinkClick r:id="rId3"/>
              </a:rPr>
              <a:t>InfoFinland.fi</a:t>
            </a:r>
            <a:endParaRPr lang="en-US" sz="1200" dirty="0"/>
          </a:p>
          <a:p>
            <a:endParaRPr lang="en-FI" dirty="0"/>
          </a:p>
        </p:txBody>
      </p:sp>
      <p:sp>
        <p:nvSpPr>
          <p:cNvPr id="4" name="Slide Number Placeholder 3"/>
          <p:cNvSpPr>
            <a:spLocks noGrp="1"/>
          </p:cNvSpPr>
          <p:nvPr>
            <p:ph type="sldNum" sz="quarter" idx="5"/>
          </p:nvPr>
        </p:nvSpPr>
        <p:spPr/>
        <p:txBody>
          <a:bodyPr/>
          <a:lstStyle/>
          <a:p>
            <a:fld id="{48D26420-EECA-8C49-8D22-E3DC39119240}" type="slidenum">
              <a:rPr lang="en-US" smtClean="0"/>
              <a:t>7</a:t>
            </a:fld>
            <a:endParaRPr lang="en-US"/>
          </a:p>
        </p:txBody>
      </p:sp>
    </p:spTree>
    <p:extLst>
      <p:ext uri="{BB962C8B-B14F-4D97-AF65-F5344CB8AC3E}">
        <p14:creationId xmlns:p14="http://schemas.microsoft.com/office/powerpoint/2010/main" val="224794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fld id="{48D26420-EECA-8C49-8D22-E3DC39119240}" type="slidenum">
              <a:rPr lang="en-US" smtClean="0"/>
              <a:t>9</a:t>
            </a:fld>
            <a:endParaRPr lang="en-US"/>
          </a:p>
        </p:txBody>
      </p:sp>
    </p:spTree>
    <p:extLst>
      <p:ext uri="{BB962C8B-B14F-4D97-AF65-F5344CB8AC3E}">
        <p14:creationId xmlns:p14="http://schemas.microsoft.com/office/powerpoint/2010/main" val="410815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48D26420-EECA-8C49-8D22-E3DC39119240}" type="slidenum">
              <a:rPr lang="en-US" smtClean="0"/>
              <a:t>14</a:t>
            </a:fld>
            <a:endParaRPr lang="en-US"/>
          </a:p>
        </p:txBody>
      </p:sp>
    </p:spTree>
    <p:extLst>
      <p:ext uri="{BB962C8B-B14F-4D97-AF65-F5344CB8AC3E}">
        <p14:creationId xmlns:p14="http://schemas.microsoft.com/office/powerpoint/2010/main" val="234764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48D26420-EECA-8C49-8D22-E3DC39119240}" type="slidenum">
              <a:rPr lang="en-US" smtClean="0"/>
              <a:t>18</a:t>
            </a:fld>
            <a:endParaRPr lang="en-US"/>
          </a:p>
        </p:txBody>
      </p:sp>
    </p:spTree>
    <p:extLst>
      <p:ext uri="{BB962C8B-B14F-4D97-AF65-F5344CB8AC3E}">
        <p14:creationId xmlns:p14="http://schemas.microsoft.com/office/powerpoint/2010/main" val="399405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48D26420-EECA-8C49-8D22-E3DC39119240}" type="slidenum">
              <a:rPr lang="en-US" smtClean="0"/>
              <a:t>25</a:t>
            </a:fld>
            <a:endParaRPr lang="en-US"/>
          </a:p>
        </p:txBody>
      </p:sp>
    </p:spTree>
    <p:extLst>
      <p:ext uri="{BB962C8B-B14F-4D97-AF65-F5344CB8AC3E}">
        <p14:creationId xmlns:p14="http://schemas.microsoft.com/office/powerpoint/2010/main" val="1952388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1">
    <p:bg>
      <p:bgPr>
        <a:solidFill>
          <a:schemeClr val="tx1"/>
        </a:solidFill>
        <a:effectLst/>
      </p:bgPr>
    </p:bg>
    <p:spTree>
      <p:nvGrpSpPr>
        <p:cNvPr id="1" name=""/>
        <p:cNvGrpSpPr/>
        <p:nvPr/>
      </p:nvGrpSpPr>
      <p:grpSpPr>
        <a:xfrm>
          <a:off x="0" y="0"/>
          <a:ext cx="0" cy="0"/>
          <a:chOff x="0" y="0"/>
          <a:chExt cx="0" cy="0"/>
        </a:xfrm>
      </p:grpSpPr>
      <p:pic>
        <p:nvPicPr>
          <p:cNvPr id="7" name="Arcada_kampanjbilder2020_EDITED_24.6.2020_srgb_16bit_06.jpg">
            <a:extLst>
              <a:ext uri="{FF2B5EF4-FFF2-40B4-BE49-F238E27FC236}">
                <a16:creationId xmlns:a16="http://schemas.microsoft.com/office/drawing/2014/main" id="{57197DCD-BAAE-FD43-BD65-AF61E226EE7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4249729" y="3542986"/>
            <a:ext cx="3690155" cy="2859642"/>
          </a:xfrm>
          <a:prstGeom prst="rect">
            <a:avLst/>
          </a:prstGeom>
          <a:ln w="12700">
            <a:miter lim="400000"/>
          </a:ln>
        </p:spPr>
      </p:pic>
      <p:pic>
        <p:nvPicPr>
          <p:cNvPr id="9" name="Arcada_kampanjbilder2020_EDITED_24.6.2020_srgb_16bit_12.jpg">
            <a:extLst>
              <a:ext uri="{FF2B5EF4-FFF2-40B4-BE49-F238E27FC236}">
                <a16:creationId xmlns:a16="http://schemas.microsoft.com/office/drawing/2014/main" id="{ED8DF153-E707-9742-BFFE-137ADD3FDEE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292900" y="417555"/>
            <a:ext cx="3690154" cy="2859642"/>
          </a:xfrm>
          <a:prstGeom prst="rect">
            <a:avLst/>
          </a:prstGeom>
          <a:ln w="12700">
            <a:miter lim="400000"/>
          </a:ln>
        </p:spPr>
      </p:pic>
      <p:sp>
        <p:nvSpPr>
          <p:cNvPr id="10" name="Rectangle">
            <a:extLst>
              <a:ext uri="{FF2B5EF4-FFF2-40B4-BE49-F238E27FC236}">
                <a16:creationId xmlns:a16="http://schemas.microsoft.com/office/drawing/2014/main" id="{BF17871E-6FB2-5A43-ADAC-986702B2B097}"/>
              </a:ext>
            </a:extLst>
          </p:cNvPr>
          <p:cNvSpPr/>
          <p:nvPr userDrawn="1"/>
        </p:nvSpPr>
        <p:spPr>
          <a:xfrm>
            <a:off x="4249729" y="417521"/>
            <a:ext cx="3692541" cy="2859676"/>
          </a:xfrm>
          <a:prstGeom prst="rect">
            <a:avLst/>
          </a:prstGeom>
          <a:solidFill>
            <a:srgbClr val="821B81"/>
          </a:solidFill>
          <a:ln w="12700">
            <a:miter lim="400000"/>
          </a:ln>
        </p:spPr>
        <p:txBody>
          <a:bodyPr lIns="71437" tIns="71437" rIns="71437" bIns="71437" anchor="ctr"/>
          <a:lstStyle/>
          <a:p>
            <a:pPr>
              <a:defRPr sz="3200">
                <a:solidFill>
                  <a:srgbClr val="FFFFFF"/>
                </a:solidFill>
              </a:defRPr>
            </a:pPr>
            <a:endParaRPr dirty="0"/>
          </a:p>
        </p:txBody>
      </p:sp>
      <p:sp>
        <p:nvSpPr>
          <p:cNvPr id="11" name="Rectangle">
            <a:extLst>
              <a:ext uri="{FF2B5EF4-FFF2-40B4-BE49-F238E27FC236}">
                <a16:creationId xmlns:a16="http://schemas.microsoft.com/office/drawing/2014/main" id="{0723CE79-040F-D64B-B596-AC6037A5A294}"/>
              </a:ext>
            </a:extLst>
          </p:cNvPr>
          <p:cNvSpPr/>
          <p:nvPr userDrawn="1"/>
        </p:nvSpPr>
        <p:spPr>
          <a:xfrm>
            <a:off x="288125" y="3542951"/>
            <a:ext cx="3692541" cy="2859677"/>
          </a:xfrm>
          <a:prstGeom prst="rect">
            <a:avLst/>
          </a:prstGeom>
          <a:solidFill>
            <a:srgbClr val="E9DEEB"/>
          </a:solidFill>
          <a:ln w="12700">
            <a:miter lim="400000"/>
          </a:ln>
        </p:spPr>
        <p:txBody>
          <a:bodyPr lIns="71437" tIns="71437" rIns="71437" bIns="71437" anchor="ctr"/>
          <a:lstStyle/>
          <a:p>
            <a:pPr>
              <a:defRPr sz="3200">
                <a:solidFill>
                  <a:srgbClr val="FFFFFF"/>
                </a:solidFill>
              </a:defRPr>
            </a:pPr>
            <a:endParaRPr/>
          </a:p>
        </p:txBody>
      </p:sp>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pic>
        <p:nvPicPr>
          <p:cNvPr id="13" name="Arcada_kampanjbilder2020_EDITED_24.6.2020_srgb_16bit_02.jpg">
            <a:extLst>
              <a:ext uri="{FF2B5EF4-FFF2-40B4-BE49-F238E27FC236}">
                <a16:creationId xmlns:a16="http://schemas.microsoft.com/office/drawing/2014/main" id="{35FAFEB2-A6DD-6943-843D-12BB232DA220}"/>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8208946" y="417557"/>
            <a:ext cx="3690154" cy="2859642"/>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sp>
        <p:nvSpPr>
          <p:cNvPr id="15" name="Rectangle">
            <a:extLst>
              <a:ext uri="{FF2B5EF4-FFF2-40B4-BE49-F238E27FC236}">
                <a16:creationId xmlns:a16="http://schemas.microsoft.com/office/drawing/2014/main" id="{5C4A0024-FBC1-8445-83C5-3715570925C0}"/>
              </a:ext>
            </a:extLst>
          </p:cNvPr>
          <p:cNvSpPr/>
          <p:nvPr userDrawn="1"/>
        </p:nvSpPr>
        <p:spPr>
          <a:xfrm>
            <a:off x="8206559" y="3542950"/>
            <a:ext cx="3692541" cy="2859677"/>
          </a:xfrm>
          <a:prstGeom prst="rect">
            <a:avLst/>
          </a:prstGeom>
          <a:solidFill>
            <a:srgbClr val="EF7C00"/>
          </a:solidFill>
          <a:ln w="12700">
            <a:miter lim="400000"/>
          </a:ln>
        </p:spPr>
        <p:txBody>
          <a:bodyPr lIns="71437" tIns="71437" rIns="71437" bIns="71437" anchor="ctr"/>
          <a:lstStyle/>
          <a:p>
            <a:pPr>
              <a:defRPr sz="3200">
                <a:solidFill>
                  <a:srgbClr val="FFFFFF"/>
                </a:solidFill>
              </a:defRPr>
            </a:pPr>
            <a:endParaRPr/>
          </a:p>
        </p:txBody>
      </p:sp>
      <p:pic>
        <p:nvPicPr>
          <p:cNvPr id="5" name="Picture 4">
            <a:extLst>
              <a:ext uri="{FF2B5EF4-FFF2-40B4-BE49-F238E27FC236}">
                <a16:creationId xmlns:a16="http://schemas.microsoft.com/office/drawing/2014/main" id="{4A9B93D5-7C70-4266-8240-8F69D08B6BDB}"/>
              </a:ext>
            </a:extLst>
          </p:cNvPr>
          <p:cNvPicPr>
            <a:picLocks noChangeAspect="1"/>
          </p:cNvPicPr>
          <p:nvPr userDrawn="1"/>
        </p:nvPicPr>
        <p:blipFill rotWithShape="1">
          <a:blip r:embed="rId6"/>
          <a:srcRect t="12849" r="17096" b="38936"/>
          <a:stretch/>
        </p:blipFill>
        <p:spPr>
          <a:xfrm>
            <a:off x="292900" y="417557"/>
            <a:ext cx="3687766" cy="2859640"/>
          </a:xfrm>
          <a:prstGeom prst="rect">
            <a:avLst/>
          </a:prstGeom>
        </p:spPr>
      </p:pic>
      <p:pic>
        <p:nvPicPr>
          <p:cNvPr id="3" name="Picture 2">
            <a:extLst>
              <a:ext uri="{FF2B5EF4-FFF2-40B4-BE49-F238E27FC236}">
                <a16:creationId xmlns:a16="http://schemas.microsoft.com/office/drawing/2014/main" id="{6FD07FAD-12BB-8A4B-AE32-3A5A7DC59DCC}"/>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1094311" y="4794114"/>
            <a:ext cx="1565048" cy="357347"/>
          </a:xfrm>
          <a:prstGeom prst="rect">
            <a:avLst/>
          </a:prstGeom>
        </p:spPr>
      </p:pic>
      <p:pic>
        <p:nvPicPr>
          <p:cNvPr id="6" name="Picture 5" descr="A black and white image of a person's face&#10;&#10;Description automatically generated with low confidence">
            <a:extLst>
              <a:ext uri="{FF2B5EF4-FFF2-40B4-BE49-F238E27FC236}">
                <a16:creationId xmlns:a16="http://schemas.microsoft.com/office/drawing/2014/main" id="{9E091095-1DE0-8744-871A-C19CDFCBFF16}"/>
              </a:ext>
            </a:extLst>
          </p:cNvPr>
          <p:cNvPicPr>
            <a:picLocks noChangeAspect="1"/>
          </p:cNvPicPr>
          <p:nvPr userDrawn="1"/>
        </p:nvPicPr>
        <p:blipFill>
          <a:blip r:embed="rId8"/>
          <a:stretch>
            <a:fillRect/>
          </a:stretch>
        </p:blipFill>
        <p:spPr>
          <a:xfrm>
            <a:off x="9210443" y="4814762"/>
            <a:ext cx="1566000" cy="357564"/>
          </a:xfrm>
          <a:prstGeom prst="rect">
            <a:avLst/>
          </a:prstGeom>
        </p:spPr>
      </p:pic>
      <p:pic>
        <p:nvPicPr>
          <p:cNvPr id="18" name="Picture 17" descr="A black and white image of a person's face&#10;&#10;Description automatically generated with low confidence">
            <a:extLst>
              <a:ext uri="{FF2B5EF4-FFF2-40B4-BE49-F238E27FC236}">
                <a16:creationId xmlns:a16="http://schemas.microsoft.com/office/drawing/2014/main" id="{F940EC9F-052C-6A4A-8004-94C6276B0618}"/>
              </a:ext>
            </a:extLst>
          </p:cNvPr>
          <p:cNvPicPr>
            <a:picLocks noChangeAspect="1"/>
          </p:cNvPicPr>
          <p:nvPr userDrawn="1"/>
        </p:nvPicPr>
        <p:blipFill>
          <a:blip r:embed="rId8"/>
          <a:stretch>
            <a:fillRect/>
          </a:stretch>
        </p:blipFill>
        <p:spPr>
          <a:xfrm>
            <a:off x="5230365" y="1668577"/>
            <a:ext cx="1566000" cy="357564"/>
          </a:xfrm>
          <a:prstGeom prst="rect">
            <a:avLst/>
          </a:prstGeom>
        </p:spPr>
      </p:pic>
    </p:spTree>
    <p:extLst>
      <p:ext uri="{BB962C8B-B14F-4D97-AF65-F5344CB8AC3E}">
        <p14:creationId xmlns:p14="http://schemas.microsoft.com/office/powerpoint/2010/main" val="356729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One column (light purple)">
    <p:bg>
      <p:bgPr>
        <a:solidFill>
          <a:srgbClr val="E9DEEB"/>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rgbClr val="821B81"/>
                </a:solidFill>
              </a:defRPr>
            </a:lvl1pPr>
            <a:lvl2pPr>
              <a:defRPr>
                <a:solidFill>
                  <a:srgbClr val="821B81"/>
                </a:solidFill>
              </a:defRPr>
            </a:lvl2pPr>
            <a:lvl3pPr>
              <a:defRPr>
                <a:solidFill>
                  <a:srgbClr val="821B81"/>
                </a:solidFill>
              </a:defRPr>
            </a:lvl3pPr>
            <a:lvl4pPr>
              <a:defRPr>
                <a:solidFill>
                  <a:srgbClr val="821B81"/>
                </a:solidFill>
              </a:defRPr>
            </a:lvl4pPr>
            <a:lvl5pPr>
              <a:defRPr>
                <a:solidFill>
                  <a:srgbClr val="821B8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a:extLst>
              <a:ext uri="{FF2B5EF4-FFF2-40B4-BE49-F238E27FC236}">
                <a16:creationId xmlns:a16="http://schemas.microsoft.com/office/drawing/2014/main" id="{58A129D6-C31E-41A4-B900-64C489F17E9A}"/>
              </a:ext>
            </a:extLst>
          </p:cNvPr>
          <p:cNvSpPr>
            <a:spLocks noGrp="1"/>
          </p:cNvSpPr>
          <p:nvPr>
            <p:ph type="ctrTitle"/>
          </p:nvPr>
        </p:nvSpPr>
        <p:spPr>
          <a:xfrm>
            <a:off x="838200" y="554803"/>
            <a:ext cx="10515600" cy="1189935"/>
          </a:xfrm>
        </p:spPr>
        <p:txBody>
          <a:bodyPr anchor="b">
            <a:normAutofit/>
          </a:bodyPr>
          <a:lstStyle>
            <a:lvl1pPr algn="l">
              <a:lnSpc>
                <a:spcPct val="100000"/>
              </a:lnSpc>
              <a:defRPr sz="4000">
                <a:solidFill>
                  <a:srgbClr val="821B8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311F63C1-AC53-2442-979F-950485CA5A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2898" y="322484"/>
            <a:ext cx="1565048" cy="357347"/>
          </a:xfrm>
          <a:prstGeom prst="rect">
            <a:avLst/>
          </a:prstGeom>
        </p:spPr>
      </p:pic>
    </p:spTree>
    <p:extLst>
      <p:ext uri="{BB962C8B-B14F-4D97-AF65-F5344CB8AC3E}">
        <p14:creationId xmlns:p14="http://schemas.microsoft.com/office/powerpoint/2010/main" val="157852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wo Columns (light purple)">
    <p:bg>
      <p:bgPr>
        <a:solidFill>
          <a:srgbClr val="E9DEE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8011"/>
            <a:ext cx="10515600" cy="1191871"/>
          </a:xfrm>
        </p:spPr>
        <p:txBody>
          <a:bodyPr/>
          <a:lstStyle>
            <a:lvl1pPr>
              <a:defRPr>
                <a:solidFill>
                  <a:srgbClr val="821B81"/>
                </a:solidFill>
              </a:defRPr>
            </a:lvl1pPr>
          </a:lstStyle>
          <a:p>
            <a:br>
              <a:rPr lang="en-GB" dirty="0"/>
            </a:br>
            <a:r>
              <a:rPr lang="en-GB" dirty="0"/>
              <a:t>Click to edit Master title style</a:t>
            </a:r>
            <a:endParaRPr lang="en-US" dirty="0"/>
          </a:p>
        </p:txBody>
      </p:sp>
      <p:sp>
        <p:nvSpPr>
          <p:cNvPr id="3" name="Content Placeholder 2"/>
          <p:cNvSpPr>
            <a:spLocks noGrp="1"/>
          </p:cNvSpPr>
          <p:nvPr>
            <p:ph sz="half" idx="1"/>
          </p:nvPr>
        </p:nvSpPr>
        <p:spPr>
          <a:xfrm>
            <a:off x="838200" y="2012204"/>
            <a:ext cx="5181600" cy="4476741"/>
          </a:xfrm>
        </p:spPr>
        <p:txBody>
          <a:bodyPr/>
          <a:lstStyle>
            <a:lvl1pPr>
              <a:defRPr>
                <a:solidFill>
                  <a:srgbClr val="821B81"/>
                </a:solidFill>
              </a:defRPr>
            </a:lvl1pPr>
            <a:lvl2pPr>
              <a:defRPr>
                <a:solidFill>
                  <a:srgbClr val="821B81"/>
                </a:solidFill>
              </a:defRPr>
            </a:lvl2pPr>
            <a:lvl3pPr>
              <a:defRPr>
                <a:solidFill>
                  <a:srgbClr val="821B81"/>
                </a:solidFill>
              </a:defRPr>
            </a:lvl3pPr>
            <a:lvl4pPr>
              <a:defRPr>
                <a:solidFill>
                  <a:srgbClr val="821B81"/>
                </a:solidFill>
              </a:defRPr>
            </a:lvl4pPr>
            <a:lvl5pPr>
              <a:defRPr>
                <a:solidFill>
                  <a:srgbClr val="821B8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12204"/>
            <a:ext cx="5181600" cy="4476741"/>
          </a:xfrm>
        </p:spPr>
        <p:txBody>
          <a:bodyPr/>
          <a:lstStyle>
            <a:lvl1pPr>
              <a:defRPr>
                <a:solidFill>
                  <a:srgbClr val="821B81"/>
                </a:solidFill>
              </a:defRPr>
            </a:lvl1pPr>
            <a:lvl2pPr>
              <a:defRPr>
                <a:solidFill>
                  <a:srgbClr val="821B81"/>
                </a:solidFill>
              </a:defRPr>
            </a:lvl2pPr>
            <a:lvl3pPr>
              <a:defRPr>
                <a:solidFill>
                  <a:srgbClr val="821B81"/>
                </a:solidFill>
              </a:defRPr>
            </a:lvl3pPr>
            <a:lvl4pPr>
              <a:defRPr>
                <a:solidFill>
                  <a:srgbClr val="821B81"/>
                </a:solidFill>
              </a:defRPr>
            </a:lvl4pPr>
            <a:lvl5pPr>
              <a:defRPr>
                <a:solidFill>
                  <a:srgbClr val="821B8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ADFE7E65-EAD5-F24B-91D4-C26205A99B7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2898" y="322484"/>
            <a:ext cx="1565048" cy="357347"/>
          </a:xfrm>
          <a:prstGeom prst="rect">
            <a:avLst/>
          </a:prstGeom>
        </p:spPr>
      </p:pic>
    </p:spTree>
    <p:extLst>
      <p:ext uri="{BB962C8B-B14F-4D97-AF65-F5344CB8AC3E}">
        <p14:creationId xmlns:p14="http://schemas.microsoft.com/office/powerpoint/2010/main" val="421216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light purple)">
    <p:bg>
      <p:bgPr>
        <a:solidFill>
          <a:srgbClr val="E9DE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821B8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rgbClr val="821B8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388204"/>
            <a:ext cx="3932237" cy="3695943"/>
          </a:xfrm>
        </p:spPr>
        <p:txBody>
          <a:bodyPr/>
          <a:lstStyle>
            <a:lvl1pPr marL="0" indent="0">
              <a:buNone/>
              <a:defRPr sz="1600">
                <a:solidFill>
                  <a:srgbClr val="821B8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6524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Purple Background">
    <p:bg>
      <p:bgPr>
        <a:solidFill>
          <a:srgbClr val="821B81">
            <a:alpha val="10196"/>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AE23A-ECF9-CA4C-B275-85BCF2CC39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2898" y="322484"/>
            <a:ext cx="1565048" cy="357347"/>
          </a:xfrm>
          <a:prstGeom prst="rect">
            <a:avLst/>
          </a:prstGeom>
        </p:spPr>
      </p:pic>
    </p:spTree>
    <p:extLst>
      <p:ext uri="{BB962C8B-B14F-4D97-AF65-F5344CB8AC3E}">
        <p14:creationId xmlns:p14="http://schemas.microsoft.com/office/powerpoint/2010/main" val="363928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orange)">
    <p:bg>
      <p:bgPr>
        <a:solidFill>
          <a:srgbClr val="EF7C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13A29712-4039-EE43-BF22-CE1C51B7BCB0}"/>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46692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One Column (orange)">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itle 1">
            <a:extLst>
              <a:ext uri="{FF2B5EF4-FFF2-40B4-BE49-F238E27FC236}">
                <a16:creationId xmlns:a16="http://schemas.microsoft.com/office/drawing/2014/main" id="{EAD71CC4-62C8-4AD5-B392-B0F5D9CA283F}"/>
              </a:ext>
            </a:extLst>
          </p:cNvPr>
          <p:cNvSpPr>
            <a:spLocks noGrp="1"/>
          </p:cNvSpPr>
          <p:nvPr>
            <p:ph type="ctrTitle"/>
          </p:nvPr>
        </p:nvSpPr>
        <p:spPr>
          <a:xfrm>
            <a:off x="838200" y="554803"/>
            <a:ext cx="10515600" cy="1189935"/>
          </a:xfrm>
        </p:spPr>
        <p:txBody>
          <a:bodyPr anchor="b">
            <a:normAutofit/>
          </a:bodyPr>
          <a:lstStyle>
            <a:lvl1pPr algn="l">
              <a:lnSpc>
                <a:spcPct val="100000"/>
              </a:lnSpc>
              <a:defRPr sz="4000">
                <a:solidFill>
                  <a:schemeClr val="tx1"/>
                </a:solidFill>
              </a:defRPr>
            </a:lvl1pPr>
          </a:lstStyle>
          <a:p>
            <a:r>
              <a:rPr lang="en-US"/>
              <a:t>Click to edit Master title style</a:t>
            </a:r>
            <a:endParaRPr lang="en-US" dirty="0"/>
          </a:p>
        </p:txBody>
      </p:sp>
      <p:pic>
        <p:nvPicPr>
          <p:cNvPr id="8" name="Picture 7" descr="A black and white image of a person's face&#10;&#10;Description automatically generated with low confidence">
            <a:extLst>
              <a:ext uri="{FF2B5EF4-FFF2-40B4-BE49-F238E27FC236}">
                <a16:creationId xmlns:a16="http://schemas.microsoft.com/office/drawing/2014/main" id="{3D9EE3B6-FC64-0B47-9F8D-271196584ACB}"/>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727705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wo Columns (orange)">
    <p:bg>
      <p:bgPr>
        <a:solidFill>
          <a:srgbClr val="EF7C00"/>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2011680"/>
            <a:ext cx="5157787" cy="4382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2011680"/>
            <a:ext cx="5183188" cy="4382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34E7B93-6AAB-E744-9137-B0E8D46219DF}"/>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C7C347F8-D694-4209-AED4-C1EF3D512FBD}"/>
              </a:ext>
            </a:extLst>
          </p:cNvPr>
          <p:cNvSpPr>
            <a:spLocks noGrp="1"/>
          </p:cNvSpPr>
          <p:nvPr>
            <p:ph type="title" hasCustomPrompt="1"/>
          </p:nvPr>
        </p:nvSpPr>
        <p:spPr>
          <a:xfrm>
            <a:off x="838200" y="548011"/>
            <a:ext cx="10515600" cy="1191871"/>
          </a:xfrm>
        </p:spPr>
        <p:txBody>
          <a:bodyPr/>
          <a:lstStyle>
            <a:lvl1pPr>
              <a:defRPr>
                <a:solidFill>
                  <a:schemeClr val="tx1"/>
                </a:solidFill>
              </a:defRPr>
            </a:lvl1pPr>
          </a:lstStyle>
          <a:p>
            <a:br>
              <a:rPr lang="en-GB" dirty="0"/>
            </a:br>
            <a:r>
              <a:rPr lang="en-GB" dirty="0"/>
              <a:t>Click to edit Master title style</a:t>
            </a:r>
            <a:endParaRPr lang="en-US" dirty="0"/>
          </a:p>
        </p:txBody>
      </p:sp>
      <p:pic>
        <p:nvPicPr>
          <p:cNvPr id="7" name="Picture 6" descr="A black and white image of a person's face&#10;&#10;Description automatically generated with low confidence">
            <a:extLst>
              <a:ext uri="{FF2B5EF4-FFF2-40B4-BE49-F238E27FC236}">
                <a16:creationId xmlns:a16="http://schemas.microsoft.com/office/drawing/2014/main" id="{01ECB7FA-C0C6-8544-9F88-B3267B244D1A}"/>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592869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orange)">
    <p:bg>
      <p:bgPr>
        <a:solidFill>
          <a:srgbClr val="EF7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388204"/>
            <a:ext cx="3932237" cy="35125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5477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ackground">
    <p:bg>
      <p:bgPr>
        <a:solidFill>
          <a:srgbClr val="EF7C00"/>
        </a:solidFill>
        <a:effectLst/>
      </p:bgPr>
    </p:bg>
    <p:spTree>
      <p:nvGrpSpPr>
        <p:cNvPr id="1" name=""/>
        <p:cNvGrpSpPr/>
        <p:nvPr/>
      </p:nvGrpSpPr>
      <p:grpSpPr>
        <a:xfrm>
          <a:off x="0" y="0"/>
          <a:ext cx="0" cy="0"/>
          <a:chOff x="0" y="0"/>
          <a:chExt cx="0" cy="0"/>
        </a:xfrm>
      </p:grpSpPr>
      <p:pic>
        <p:nvPicPr>
          <p:cNvPr id="3" name="Picture 2" descr="A black and white image of a person's face&#10;&#10;Description automatically generated with low confidence">
            <a:extLst>
              <a:ext uri="{FF2B5EF4-FFF2-40B4-BE49-F238E27FC236}">
                <a16:creationId xmlns:a16="http://schemas.microsoft.com/office/drawing/2014/main" id="{D08A47DE-7049-7240-B04D-FEC637D862DE}"/>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3305029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13A29712-4039-EE43-BF22-CE1C51B7BCB0}"/>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320845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irst slide 2">
    <p:bg>
      <p:bgPr>
        <a:solidFill>
          <a:schemeClr val="tx1"/>
        </a:solidFill>
        <a:effectLst/>
      </p:bgPr>
    </p:bg>
    <p:spTree>
      <p:nvGrpSpPr>
        <p:cNvPr id="1" name=""/>
        <p:cNvGrpSpPr/>
        <p:nvPr/>
      </p:nvGrpSpPr>
      <p:grpSpPr>
        <a:xfrm>
          <a:off x="0" y="0"/>
          <a:ext cx="0" cy="0"/>
          <a:chOff x="0" y="0"/>
          <a:chExt cx="0" cy="0"/>
        </a:xfrm>
      </p:grpSpPr>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pic>
        <p:nvPicPr>
          <p:cNvPr id="11" name="Picture 10">
            <a:extLst>
              <a:ext uri="{FF2B5EF4-FFF2-40B4-BE49-F238E27FC236}">
                <a16:creationId xmlns:a16="http://schemas.microsoft.com/office/drawing/2014/main" id="{1E4EE3B8-7994-6840-8490-6B6C3042C8B9}"/>
              </a:ext>
            </a:extLst>
          </p:cNvPr>
          <p:cNvPicPr>
            <a:picLocks noChangeAspect="1"/>
          </p:cNvPicPr>
          <p:nvPr userDrawn="1"/>
        </p:nvPicPr>
        <p:blipFill>
          <a:blip r:embed="rId3"/>
          <a:stretch>
            <a:fillRect/>
          </a:stretch>
        </p:blipFill>
        <p:spPr>
          <a:xfrm>
            <a:off x="-34885" y="-14514"/>
            <a:ext cx="12357514" cy="6940804"/>
          </a:xfrm>
          <a:prstGeom prst="rect">
            <a:avLst/>
          </a:prstGeom>
        </p:spPr>
      </p:pic>
      <p:pic>
        <p:nvPicPr>
          <p:cNvPr id="3" name="Picture 2" descr="A person standing in front of it&#10;&#10;Description automatically generated">
            <a:extLst>
              <a:ext uri="{FF2B5EF4-FFF2-40B4-BE49-F238E27FC236}">
                <a16:creationId xmlns:a16="http://schemas.microsoft.com/office/drawing/2014/main" id="{37EA8078-3720-8749-A39E-67068C0E7BB0}"/>
              </a:ext>
            </a:extLst>
          </p:cNvPr>
          <p:cNvPicPr>
            <a:picLocks noChangeAspect="1"/>
          </p:cNvPicPr>
          <p:nvPr userDrawn="1"/>
        </p:nvPicPr>
        <p:blipFill>
          <a:blip r:embed="rId4"/>
          <a:stretch>
            <a:fillRect/>
          </a:stretch>
        </p:blipFill>
        <p:spPr>
          <a:xfrm>
            <a:off x="0" y="602"/>
            <a:ext cx="12314496" cy="6925688"/>
          </a:xfrm>
          <a:prstGeom prst="rect">
            <a:avLst/>
          </a:prstGeom>
        </p:spPr>
      </p:pic>
      <p:pic>
        <p:nvPicPr>
          <p:cNvPr id="5" name="Picture 4">
            <a:extLst>
              <a:ext uri="{FF2B5EF4-FFF2-40B4-BE49-F238E27FC236}">
                <a16:creationId xmlns:a16="http://schemas.microsoft.com/office/drawing/2014/main" id="{79419531-EB5C-45E4-9827-16BF2FA72A83}"/>
              </a:ext>
            </a:extLst>
          </p:cNvPr>
          <p:cNvPicPr>
            <a:picLocks noChangeAspect="1"/>
          </p:cNvPicPr>
          <p:nvPr userDrawn="1"/>
        </p:nvPicPr>
        <p:blipFill>
          <a:blip r:embed="rId5"/>
          <a:stretch>
            <a:fillRect/>
          </a:stretch>
        </p:blipFill>
        <p:spPr>
          <a:xfrm>
            <a:off x="-34885" y="1962704"/>
            <a:ext cx="8157155" cy="2523963"/>
          </a:xfrm>
          <a:prstGeom prst="rect">
            <a:avLst/>
          </a:prstGeom>
        </p:spPr>
      </p:pic>
      <p:pic>
        <p:nvPicPr>
          <p:cNvPr id="10" name="Picture 9">
            <a:extLst>
              <a:ext uri="{FF2B5EF4-FFF2-40B4-BE49-F238E27FC236}">
                <a16:creationId xmlns:a16="http://schemas.microsoft.com/office/drawing/2014/main" id="{A371895B-8706-7E4C-A2C8-EAEEE8ACEF50}"/>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2997043" y="5064099"/>
            <a:ext cx="1875588" cy="428253"/>
          </a:xfrm>
          <a:prstGeom prst="rect">
            <a:avLst/>
          </a:prstGeom>
        </p:spPr>
      </p:pic>
    </p:spTree>
    <p:extLst>
      <p:ext uri="{BB962C8B-B14F-4D97-AF65-F5344CB8AC3E}">
        <p14:creationId xmlns:p14="http://schemas.microsoft.com/office/powerpoint/2010/main" val="257006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 One Column (orange)">
    <p:bg>
      <p:bgPr>
        <a:solidFill>
          <a:schemeClr val="accent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itle 1">
            <a:extLst>
              <a:ext uri="{FF2B5EF4-FFF2-40B4-BE49-F238E27FC236}">
                <a16:creationId xmlns:a16="http://schemas.microsoft.com/office/drawing/2014/main" id="{EAD71CC4-62C8-4AD5-B392-B0F5D9CA283F}"/>
              </a:ext>
            </a:extLst>
          </p:cNvPr>
          <p:cNvSpPr>
            <a:spLocks noGrp="1"/>
          </p:cNvSpPr>
          <p:nvPr>
            <p:ph type="ctrTitle"/>
          </p:nvPr>
        </p:nvSpPr>
        <p:spPr>
          <a:xfrm>
            <a:off x="838200" y="554803"/>
            <a:ext cx="10515600" cy="1189935"/>
          </a:xfrm>
        </p:spPr>
        <p:txBody>
          <a:bodyPr anchor="b">
            <a:normAutofit/>
          </a:bodyPr>
          <a:lstStyle>
            <a:lvl1pPr algn="l">
              <a:lnSpc>
                <a:spcPct val="100000"/>
              </a:lnSpc>
              <a:defRPr sz="4000">
                <a:solidFill>
                  <a:schemeClr val="tx1"/>
                </a:solidFill>
              </a:defRPr>
            </a:lvl1pPr>
          </a:lstStyle>
          <a:p>
            <a:r>
              <a:rPr lang="en-US"/>
              <a:t>Click to edit Master title style</a:t>
            </a:r>
            <a:endParaRPr lang="en-US" dirty="0"/>
          </a:p>
        </p:txBody>
      </p:sp>
      <p:pic>
        <p:nvPicPr>
          <p:cNvPr id="8" name="Picture 7" descr="A black and white image of a person's face&#10;&#10;Description automatically generated with low confidence">
            <a:extLst>
              <a:ext uri="{FF2B5EF4-FFF2-40B4-BE49-F238E27FC236}">
                <a16:creationId xmlns:a16="http://schemas.microsoft.com/office/drawing/2014/main" id="{3D9EE3B6-FC64-0B47-9F8D-271196584ACB}"/>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2592532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 Two Columns (orange)">
    <p:bg>
      <p:bgPr>
        <a:solidFill>
          <a:schemeClr val="accent5"/>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2011680"/>
            <a:ext cx="5157787" cy="4382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2011680"/>
            <a:ext cx="5183188" cy="4382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34E7B93-6AAB-E744-9137-B0E8D46219DF}"/>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C7C347F8-D694-4209-AED4-C1EF3D512FBD}"/>
              </a:ext>
            </a:extLst>
          </p:cNvPr>
          <p:cNvSpPr>
            <a:spLocks noGrp="1"/>
          </p:cNvSpPr>
          <p:nvPr>
            <p:ph type="title" hasCustomPrompt="1"/>
          </p:nvPr>
        </p:nvSpPr>
        <p:spPr>
          <a:xfrm>
            <a:off x="838200" y="548011"/>
            <a:ext cx="10515600" cy="1191871"/>
          </a:xfrm>
        </p:spPr>
        <p:txBody>
          <a:bodyPr/>
          <a:lstStyle>
            <a:lvl1pPr>
              <a:defRPr>
                <a:solidFill>
                  <a:schemeClr val="tx1"/>
                </a:solidFill>
              </a:defRPr>
            </a:lvl1pPr>
          </a:lstStyle>
          <a:p>
            <a:br>
              <a:rPr lang="en-GB" dirty="0"/>
            </a:br>
            <a:r>
              <a:rPr lang="en-GB" dirty="0"/>
              <a:t>Click to edit Master title style</a:t>
            </a:r>
            <a:endParaRPr lang="en-US" dirty="0"/>
          </a:p>
        </p:txBody>
      </p:sp>
      <p:pic>
        <p:nvPicPr>
          <p:cNvPr id="7" name="Picture 6" descr="A black and white image of a person's face&#10;&#10;Description automatically generated with low confidence">
            <a:extLst>
              <a:ext uri="{FF2B5EF4-FFF2-40B4-BE49-F238E27FC236}">
                <a16:creationId xmlns:a16="http://schemas.microsoft.com/office/drawing/2014/main" id="{01ECB7FA-C0C6-8544-9F88-B3267B244D1A}"/>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2013195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Picture with Caption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388204"/>
            <a:ext cx="3932237" cy="35125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75475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range Background">
    <p:bg>
      <p:bgPr>
        <a:solidFill>
          <a:schemeClr val="accent5"/>
        </a:solidFill>
        <a:effectLst/>
      </p:bgPr>
    </p:bg>
    <p:spTree>
      <p:nvGrpSpPr>
        <p:cNvPr id="1" name=""/>
        <p:cNvGrpSpPr/>
        <p:nvPr/>
      </p:nvGrpSpPr>
      <p:grpSpPr>
        <a:xfrm>
          <a:off x="0" y="0"/>
          <a:ext cx="0" cy="0"/>
          <a:chOff x="0" y="0"/>
          <a:chExt cx="0" cy="0"/>
        </a:xfrm>
      </p:grpSpPr>
      <p:pic>
        <p:nvPicPr>
          <p:cNvPr id="3" name="Picture 2" descr="A black and white image of a person's face&#10;&#10;Description automatically generated with low confidence">
            <a:extLst>
              <a:ext uri="{FF2B5EF4-FFF2-40B4-BE49-F238E27FC236}">
                <a16:creationId xmlns:a16="http://schemas.microsoft.com/office/drawing/2014/main" id="{D08A47DE-7049-7240-B04D-FEC637D862DE}"/>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1676414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rgbClr val="821B8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rgbClr val="821B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rgbClr val="821B8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821B81"/>
              </a:solidFill>
            </a:endParaRPr>
          </a:p>
        </p:txBody>
      </p:sp>
      <p:pic>
        <p:nvPicPr>
          <p:cNvPr id="6" name="Picture 5">
            <a:extLst>
              <a:ext uri="{FF2B5EF4-FFF2-40B4-BE49-F238E27FC236}">
                <a16:creationId xmlns:a16="http://schemas.microsoft.com/office/drawing/2014/main" id="{65C2E228-0E37-D84C-B6DC-8353375F806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2898" y="322484"/>
            <a:ext cx="1565048" cy="357347"/>
          </a:xfrm>
          <a:prstGeom prst="rect">
            <a:avLst/>
          </a:prstGeom>
        </p:spPr>
      </p:pic>
    </p:spTree>
    <p:extLst>
      <p:ext uri="{BB962C8B-B14F-4D97-AF65-F5344CB8AC3E}">
        <p14:creationId xmlns:p14="http://schemas.microsoft.com/office/powerpoint/2010/main" val="2633017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One Column (white)">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B7DE44AA-B767-450C-9D47-A6F0C8CAAA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1949" y="250286"/>
            <a:ext cx="1486776" cy="397712"/>
          </a:xfrm>
          <a:prstGeom prst="rect">
            <a:avLst/>
          </a:prstGeom>
        </p:spPr>
      </p:pic>
      <p:sp>
        <p:nvSpPr>
          <p:cNvPr id="8" name="Title 1">
            <a:extLst>
              <a:ext uri="{FF2B5EF4-FFF2-40B4-BE49-F238E27FC236}">
                <a16:creationId xmlns:a16="http://schemas.microsoft.com/office/drawing/2014/main" id="{A015F927-0499-4564-82AA-AD9EBE22D186}"/>
              </a:ext>
            </a:extLst>
          </p:cNvPr>
          <p:cNvSpPr>
            <a:spLocks noGrp="1"/>
          </p:cNvSpPr>
          <p:nvPr>
            <p:ph type="ctrTitle"/>
          </p:nvPr>
        </p:nvSpPr>
        <p:spPr>
          <a:xfrm>
            <a:off x="838200" y="554803"/>
            <a:ext cx="10515600" cy="1189935"/>
          </a:xfrm>
        </p:spPr>
        <p:txBody>
          <a:bodyPr anchor="b">
            <a:normAutofit/>
          </a:bodyPr>
          <a:lstStyle>
            <a:lvl1pPr algn="l">
              <a:lnSpc>
                <a:spcPct val="100000"/>
              </a:lnSpc>
              <a:defRPr sz="4000">
                <a:solidFill>
                  <a:srgbClr val="821B8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96B1512F-81A1-F54F-9E13-247900CF5BA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62898" y="322484"/>
            <a:ext cx="1565048" cy="357347"/>
          </a:xfrm>
          <a:prstGeom prst="rect">
            <a:avLst/>
          </a:prstGeom>
        </p:spPr>
      </p:pic>
    </p:spTree>
    <p:extLst>
      <p:ext uri="{BB962C8B-B14F-4D97-AF65-F5344CB8AC3E}">
        <p14:creationId xmlns:p14="http://schemas.microsoft.com/office/powerpoint/2010/main" val="3510269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itle + Two Columns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8011"/>
            <a:ext cx="10515600" cy="1191871"/>
          </a:xfrm>
        </p:spPr>
        <p:txBody>
          <a:bodyPr/>
          <a:lstStyle>
            <a:lvl1pPr>
              <a:defRPr>
                <a:solidFill>
                  <a:srgbClr val="821B81"/>
                </a:solidFill>
              </a:defRPr>
            </a:lvl1pPr>
          </a:lstStyle>
          <a:p>
            <a:br>
              <a:rPr lang="en-GB" dirty="0"/>
            </a:br>
            <a:r>
              <a:rPr lang="en-GB" dirty="0"/>
              <a:t>Click to edit Master title style</a:t>
            </a:r>
            <a:endParaRPr lang="en-US" dirty="0"/>
          </a:p>
        </p:txBody>
      </p:sp>
      <p:sp>
        <p:nvSpPr>
          <p:cNvPr id="3" name="Content Placeholder 2"/>
          <p:cNvSpPr>
            <a:spLocks noGrp="1"/>
          </p:cNvSpPr>
          <p:nvPr>
            <p:ph sz="half" idx="1"/>
          </p:nvPr>
        </p:nvSpPr>
        <p:spPr>
          <a:xfrm>
            <a:off x="838200" y="2012204"/>
            <a:ext cx="5181600" cy="4476741"/>
          </a:xfrm>
        </p:spPr>
        <p:txBody>
          <a:bodyPr/>
          <a:lstStyle>
            <a:lvl1pPr>
              <a:defRPr>
                <a:solidFill>
                  <a:srgbClr val="821B81"/>
                </a:solidFill>
              </a:defRPr>
            </a:lvl1pPr>
            <a:lvl2pPr>
              <a:defRPr>
                <a:solidFill>
                  <a:srgbClr val="821B81"/>
                </a:solidFill>
              </a:defRPr>
            </a:lvl2pPr>
            <a:lvl3pPr>
              <a:defRPr>
                <a:solidFill>
                  <a:srgbClr val="821B81"/>
                </a:solidFill>
              </a:defRPr>
            </a:lvl3pPr>
            <a:lvl4pPr>
              <a:defRPr>
                <a:solidFill>
                  <a:srgbClr val="821B81"/>
                </a:solidFill>
              </a:defRPr>
            </a:lvl4pPr>
            <a:lvl5pPr>
              <a:defRPr>
                <a:solidFill>
                  <a:srgbClr val="821B8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12204"/>
            <a:ext cx="5181600" cy="4476741"/>
          </a:xfrm>
        </p:spPr>
        <p:txBody>
          <a:bodyPr/>
          <a:lstStyle>
            <a:lvl1pPr>
              <a:defRPr>
                <a:solidFill>
                  <a:srgbClr val="821B81"/>
                </a:solidFill>
              </a:defRPr>
            </a:lvl1pPr>
            <a:lvl2pPr>
              <a:defRPr>
                <a:solidFill>
                  <a:srgbClr val="821B81"/>
                </a:solidFill>
              </a:defRPr>
            </a:lvl2pPr>
            <a:lvl3pPr>
              <a:defRPr>
                <a:solidFill>
                  <a:srgbClr val="821B81"/>
                </a:solidFill>
              </a:defRPr>
            </a:lvl3pPr>
            <a:lvl4pPr>
              <a:defRPr>
                <a:solidFill>
                  <a:srgbClr val="821B81"/>
                </a:solidFill>
              </a:defRPr>
            </a:lvl4pPr>
            <a:lvl5pPr>
              <a:defRPr>
                <a:solidFill>
                  <a:srgbClr val="821B8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rgbClr val="821B8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Image">
            <a:extLst>
              <a:ext uri="{FF2B5EF4-FFF2-40B4-BE49-F238E27FC236}">
                <a16:creationId xmlns:a16="http://schemas.microsoft.com/office/drawing/2014/main" id="{2D881981-C362-7942-843F-16E5D60C479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1949" y="219916"/>
            <a:ext cx="1486800" cy="357347"/>
          </a:xfrm>
          <a:prstGeom prst="rect">
            <a:avLst/>
          </a:prstGeom>
          <a:ln w="12700">
            <a:miter lim="400000"/>
          </a:ln>
        </p:spPr>
      </p:pic>
    </p:spTree>
    <p:extLst>
      <p:ext uri="{BB962C8B-B14F-4D97-AF65-F5344CB8AC3E}">
        <p14:creationId xmlns:p14="http://schemas.microsoft.com/office/powerpoint/2010/main" val="1222423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821B8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rgbClr val="821B8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388205"/>
            <a:ext cx="3932237" cy="3472846"/>
          </a:xfrm>
        </p:spPr>
        <p:txBody>
          <a:bodyPr/>
          <a:lstStyle>
            <a:lvl1pPr marL="0" indent="0">
              <a:buNone/>
              <a:defRPr sz="1600">
                <a:solidFill>
                  <a:srgbClr val="821B8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rgbClr val="821B8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93362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tx1">
            <a:alpha val="9804"/>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7868FE-08BF-A84B-B2FA-7E7EEBAC530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2898" y="322484"/>
            <a:ext cx="1565048" cy="357347"/>
          </a:xfrm>
          <a:prstGeom prst="rect">
            <a:avLst/>
          </a:prstGeom>
        </p:spPr>
      </p:pic>
    </p:spTree>
    <p:extLst>
      <p:ext uri="{BB962C8B-B14F-4D97-AF65-F5344CB8AC3E}">
        <p14:creationId xmlns:p14="http://schemas.microsoft.com/office/powerpoint/2010/main" val="71515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light orange)">
    <p:bg>
      <p:bgPr>
        <a:solidFill>
          <a:srgbClr val="EF7C00">
            <a:alpha val="9804"/>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rgbClr val="EF7C00"/>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solidFill>
                  <a:srgbClr val="EF7C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75D7BD2D-3E90-6849-B68D-3CFB10DD8B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2898" y="322484"/>
            <a:ext cx="1565048" cy="357347"/>
          </a:xfrm>
          <a:prstGeom prst="rect">
            <a:avLst/>
          </a:prstGeom>
        </p:spPr>
      </p:pic>
    </p:spTree>
    <p:extLst>
      <p:ext uri="{BB962C8B-B14F-4D97-AF65-F5344CB8AC3E}">
        <p14:creationId xmlns:p14="http://schemas.microsoft.com/office/powerpoint/2010/main" val="34766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Fist slide 2 (svenska)">
    <p:bg>
      <p:bgPr>
        <a:solidFill>
          <a:schemeClr val="tx1"/>
        </a:solidFill>
        <a:effectLst/>
      </p:bgPr>
    </p:bg>
    <p:spTree>
      <p:nvGrpSpPr>
        <p:cNvPr id="1" name=""/>
        <p:cNvGrpSpPr/>
        <p:nvPr/>
      </p:nvGrpSpPr>
      <p:grpSpPr>
        <a:xfrm>
          <a:off x="0" y="0"/>
          <a:ext cx="0" cy="0"/>
          <a:chOff x="0" y="0"/>
          <a:chExt cx="0" cy="0"/>
        </a:xfrm>
      </p:grpSpPr>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pic>
        <p:nvPicPr>
          <p:cNvPr id="11" name="Picture 10">
            <a:extLst>
              <a:ext uri="{FF2B5EF4-FFF2-40B4-BE49-F238E27FC236}">
                <a16:creationId xmlns:a16="http://schemas.microsoft.com/office/drawing/2014/main" id="{1E4EE3B8-7994-6840-8490-6B6C3042C8B9}"/>
              </a:ext>
            </a:extLst>
          </p:cNvPr>
          <p:cNvPicPr>
            <a:picLocks noChangeAspect="1"/>
          </p:cNvPicPr>
          <p:nvPr userDrawn="1"/>
        </p:nvPicPr>
        <p:blipFill>
          <a:blip r:embed="rId3"/>
          <a:stretch>
            <a:fillRect/>
          </a:stretch>
        </p:blipFill>
        <p:spPr>
          <a:xfrm>
            <a:off x="-34885" y="-14514"/>
            <a:ext cx="12357514" cy="6940804"/>
          </a:xfrm>
          <a:prstGeom prst="rect">
            <a:avLst/>
          </a:prstGeom>
        </p:spPr>
      </p:pic>
      <p:pic>
        <p:nvPicPr>
          <p:cNvPr id="3" name="Picture 2" descr="A person standing in front of it&#10;&#10;Description automatically generated">
            <a:extLst>
              <a:ext uri="{FF2B5EF4-FFF2-40B4-BE49-F238E27FC236}">
                <a16:creationId xmlns:a16="http://schemas.microsoft.com/office/drawing/2014/main" id="{37EA8078-3720-8749-A39E-67068C0E7BB0}"/>
              </a:ext>
            </a:extLst>
          </p:cNvPr>
          <p:cNvPicPr>
            <a:picLocks noChangeAspect="1"/>
          </p:cNvPicPr>
          <p:nvPr userDrawn="1"/>
        </p:nvPicPr>
        <p:blipFill>
          <a:blip r:embed="rId4"/>
          <a:stretch>
            <a:fillRect/>
          </a:stretch>
        </p:blipFill>
        <p:spPr>
          <a:xfrm>
            <a:off x="0" y="602"/>
            <a:ext cx="12314496" cy="6925688"/>
          </a:xfrm>
          <a:prstGeom prst="rect">
            <a:avLst/>
          </a:prstGeom>
        </p:spPr>
      </p:pic>
      <p:sp>
        <p:nvSpPr>
          <p:cNvPr id="2" name="TextBox 1">
            <a:extLst>
              <a:ext uri="{FF2B5EF4-FFF2-40B4-BE49-F238E27FC236}">
                <a16:creationId xmlns:a16="http://schemas.microsoft.com/office/drawing/2014/main" id="{AE2F73C0-5222-4287-94B2-29D4A405D819}"/>
              </a:ext>
            </a:extLst>
          </p:cNvPr>
          <p:cNvSpPr txBox="1"/>
          <p:nvPr userDrawn="1"/>
        </p:nvSpPr>
        <p:spPr>
          <a:xfrm>
            <a:off x="0" y="2450540"/>
            <a:ext cx="8126858" cy="1569660"/>
          </a:xfrm>
          <a:prstGeom prst="rect">
            <a:avLst/>
          </a:prstGeom>
          <a:noFill/>
        </p:spPr>
        <p:txBody>
          <a:bodyPr wrap="square" rtlCol="0">
            <a:spAutoFit/>
          </a:bodyPr>
          <a:lstStyle/>
          <a:p>
            <a:pPr algn="ctr"/>
            <a:r>
              <a:rPr lang="sv-FI" sz="4800" b="1" dirty="0">
                <a:solidFill>
                  <a:srgbClr val="821B81"/>
                </a:solidFill>
                <a:latin typeface="Futura PT Bold" panose="020B0902020204020203" pitchFamily="34" charset="0"/>
              </a:rPr>
              <a:t>YRKESHÖGSKOLAN ARCADA</a:t>
            </a:r>
          </a:p>
        </p:txBody>
      </p:sp>
      <p:pic>
        <p:nvPicPr>
          <p:cNvPr id="9" name="Picture 8">
            <a:extLst>
              <a:ext uri="{FF2B5EF4-FFF2-40B4-BE49-F238E27FC236}">
                <a16:creationId xmlns:a16="http://schemas.microsoft.com/office/drawing/2014/main" id="{9A8F783D-D8B3-3641-8761-3E15C55DA029}"/>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895600" y="5044991"/>
            <a:ext cx="1875588" cy="428253"/>
          </a:xfrm>
          <a:prstGeom prst="rect">
            <a:avLst/>
          </a:prstGeom>
        </p:spPr>
      </p:pic>
    </p:spTree>
    <p:extLst>
      <p:ext uri="{BB962C8B-B14F-4D97-AF65-F5344CB8AC3E}">
        <p14:creationId xmlns:p14="http://schemas.microsoft.com/office/powerpoint/2010/main" val="1737874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One Column (light orange)">
    <p:bg>
      <p:bgPr>
        <a:solidFill>
          <a:schemeClr val="accent2">
            <a:alpha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B7DE44AA-B767-450C-9D47-A6F0C8CAAA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1949" y="250286"/>
            <a:ext cx="1486776" cy="397712"/>
          </a:xfrm>
          <a:prstGeom prst="rect">
            <a:avLst/>
          </a:prstGeom>
        </p:spPr>
      </p:pic>
      <p:sp>
        <p:nvSpPr>
          <p:cNvPr id="8" name="Title 1">
            <a:extLst>
              <a:ext uri="{FF2B5EF4-FFF2-40B4-BE49-F238E27FC236}">
                <a16:creationId xmlns:a16="http://schemas.microsoft.com/office/drawing/2014/main" id="{EB9DC554-BF46-48CC-BE46-C7A36E98A7F4}"/>
              </a:ext>
            </a:extLst>
          </p:cNvPr>
          <p:cNvSpPr>
            <a:spLocks noGrp="1"/>
          </p:cNvSpPr>
          <p:nvPr>
            <p:ph type="ctrTitle"/>
          </p:nvPr>
        </p:nvSpPr>
        <p:spPr>
          <a:xfrm>
            <a:off x="838200" y="554803"/>
            <a:ext cx="10515600" cy="1189935"/>
          </a:xfrm>
        </p:spPr>
        <p:txBody>
          <a:bodyPr anchor="b">
            <a:normAutofit/>
          </a:bodyPr>
          <a:lstStyle>
            <a:lvl1pPr algn="l">
              <a:lnSpc>
                <a:spcPct val="100000"/>
              </a:lnSpc>
              <a:defRPr sz="4000">
                <a:solidFill>
                  <a:schemeClr val="accent2"/>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2E0B5C51-B7CB-D844-B86B-F0037C04D05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62898" y="322484"/>
            <a:ext cx="1565048" cy="357347"/>
          </a:xfrm>
          <a:prstGeom prst="rect">
            <a:avLst/>
          </a:prstGeom>
        </p:spPr>
      </p:pic>
    </p:spTree>
    <p:extLst>
      <p:ext uri="{BB962C8B-B14F-4D97-AF65-F5344CB8AC3E}">
        <p14:creationId xmlns:p14="http://schemas.microsoft.com/office/powerpoint/2010/main" val="2224781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itle + Two Columns (light orange)">
    <p:bg>
      <p:bgPr>
        <a:solidFill>
          <a:schemeClr val="accent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8011"/>
            <a:ext cx="10515600" cy="1191871"/>
          </a:xfrm>
        </p:spPr>
        <p:txBody>
          <a:bodyPr/>
          <a:lstStyle>
            <a:lvl1pPr>
              <a:defRPr>
                <a:solidFill>
                  <a:schemeClr val="accent2"/>
                </a:solidFill>
              </a:defRPr>
            </a:lvl1pPr>
          </a:lstStyle>
          <a:p>
            <a:br>
              <a:rPr lang="en-GB" dirty="0"/>
            </a:br>
            <a:r>
              <a:rPr lang="en-GB" dirty="0"/>
              <a:t>Click to edit Master title style</a:t>
            </a:r>
            <a:endParaRPr lang="en-US" dirty="0"/>
          </a:p>
        </p:txBody>
      </p:sp>
      <p:sp>
        <p:nvSpPr>
          <p:cNvPr id="3" name="Content Placeholder 2"/>
          <p:cNvSpPr>
            <a:spLocks noGrp="1"/>
          </p:cNvSpPr>
          <p:nvPr>
            <p:ph sz="half" idx="1"/>
          </p:nvPr>
        </p:nvSpPr>
        <p:spPr>
          <a:xfrm>
            <a:off x="838200" y="2012204"/>
            <a:ext cx="5181600" cy="4476741"/>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12204"/>
            <a:ext cx="5181600" cy="4476741"/>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93D6F11D-9221-E74A-9D17-3D90730F7C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2898" y="322484"/>
            <a:ext cx="1565048" cy="357347"/>
          </a:xfrm>
          <a:prstGeom prst="rect">
            <a:avLst/>
          </a:prstGeom>
        </p:spPr>
      </p:pic>
    </p:spTree>
    <p:extLst>
      <p:ext uri="{BB962C8B-B14F-4D97-AF65-F5344CB8AC3E}">
        <p14:creationId xmlns:p14="http://schemas.microsoft.com/office/powerpoint/2010/main" val="2110892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light orange)">
    <p:bg>
      <p:bgPr>
        <a:solidFill>
          <a:schemeClr val="accent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388205"/>
            <a:ext cx="3932237" cy="3472846"/>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4293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ght Orange Background">
    <p:bg>
      <p:bgPr>
        <a:solidFill>
          <a:srgbClr val="ED7D31">
            <a:alpha val="9804"/>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8C799-ACDE-AB43-B315-406BA7E652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2898" y="322484"/>
            <a:ext cx="1565048" cy="357347"/>
          </a:xfrm>
          <a:prstGeom prst="rect">
            <a:avLst/>
          </a:prstGeom>
        </p:spPr>
      </p:pic>
    </p:spTree>
    <p:extLst>
      <p:ext uri="{BB962C8B-B14F-4D97-AF65-F5344CB8AC3E}">
        <p14:creationId xmlns:p14="http://schemas.microsoft.com/office/powerpoint/2010/main" val="880282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Content + Picture">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Arcada_kampanjbilder2020_EDITED_24.6.2020_srgb_16bit_11.jpg" descr="A student posing for the camera.">
            <a:extLst>
              <a:ext uri="{FF2B5EF4-FFF2-40B4-BE49-F238E27FC236}">
                <a16:creationId xmlns:a16="http://schemas.microsoft.com/office/drawing/2014/main" id="{247BDAA4-3534-E645-B5E6-DAB67AB3FE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1"/>
            <a:ext cx="6019798" cy="6858000"/>
          </a:xfrm>
          <a:prstGeom prst="rect">
            <a:avLst/>
          </a:prstGeom>
          <a:ln w="12700">
            <a:miter lim="400000"/>
          </a:ln>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solidFill>
              <a:srgbClr val="821B8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C6E60BC6-C2C9-2F46-AED9-4F865D4B911E}"/>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EF7C00"/>
              </a:solidFill>
            </a:endParaRPr>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DB66CEE-46F4-4D95-A2A8-2A9206A06E76}"/>
              </a:ext>
            </a:extLst>
          </p:cNvPr>
          <p:cNvSpPr>
            <a:spLocks noGrp="1"/>
          </p:cNvSpPr>
          <p:nvPr>
            <p:ph type="title"/>
          </p:nvPr>
        </p:nvSpPr>
        <p:spPr>
          <a:xfrm>
            <a:off x="839788" y="457199"/>
            <a:ext cx="5256212" cy="1282681"/>
          </a:xfrm>
        </p:spPr>
        <p:txBody>
          <a:bodyPr anchor="b"/>
          <a:lstStyle>
            <a:lvl1pPr>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47632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ontent + Picture (2)">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4" name="Picture 3" descr="Arcada building.">
            <a:extLst>
              <a:ext uri="{FF2B5EF4-FFF2-40B4-BE49-F238E27FC236}">
                <a16:creationId xmlns:a16="http://schemas.microsoft.com/office/drawing/2014/main" id="{F03D917B-18DB-E74F-AA79-05E11A59D4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76342"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flipH="1">
            <a:off x="4025132" y="0"/>
            <a:ext cx="4500563" cy="6858000"/>
          </a:xfrm>
          <a:prstGeom prst="parallelogram">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5937374" y="0"/>
            <a:ext cx="6288314" cy="6858000"/>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chemeClr val="tx1"/>
          </a:solidFill>
          <a:ln>
            <a:solidFill>
              <a:srgbClr val="821B8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365125"/>
            <a:ext cx="6288314" cy="1325563"/>
          </a:xfrm>
        </p:spPr>
        <p:txBody>
          <a:bodyPr/>
          <a:lstStyle>
            <a:lvl1pPr>
              <a:defRPr sz="3200">
                <a:solidFill>
                  <a:schemeClr val="tx1"/>
                </a:solidFill>
              </a:defRPr>
            </a:lvl1pPr>
          </a:lstStyle>
          <a:p>
            <a:br>
              <a:rPr lang="en-US" dirty="0"/>
            </a:br>
            <a:br>
              <a:rPr lang="en-US" dirty="0"/>
            </a:br>
            <a:r>
              <a:rPr lang="en-US" dirty="0"/>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FF86A55E-9B91-3148-A674-D6C55C4D09EF}"/>
              </a:ext>
            </a:extLst>
          </p:cNvPr>
          <p:cNvSpPr/>
          <p:nvPr userDrawn="1"/>
        </p:nvSpPr>
        <p:spPr>
          <a:xfrm>
            <a:off x="-102956" y="6029325"/>
            <a:ext cx="2174990" cy="509587"/>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C5C0CB-4572-164F-9BBC-54C93FEF5F4A}"/>
              </a:ext>
            </a:extLst>
          </p:cNvPr>
          <p:cNvSpPr txBox="1"/>
          <p:nvPr userDrawn="1"/>
        </p:nvSpPr>
        <p:spPr>
          <a:xfrm>
            <a:off x="360477"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443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Content + Picture (3)">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10" name="Picture 9" descr="A student posing for the camera.">
            <a:extLst>
              <a:ext uri="{FF2B5EF4-FFF2-40B4-BE49-F238E27FC236}">
                <a16:creationId xmlns:a16="http://schemas.microsoft.com/office/drawing/2014/main" id="{2782A625-C420-5744-A3EA-60D182F4E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19800" y="0"/>
            <a:ext cx="6172200"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E9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E9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48360" y="395605"/>
            <a:ext cx="5181600" cy="1325563"/>
          </a:xfrm>
        </p:spPr>
        <p:txBody>
          <a:bodyPr/>
          <a:lstStyle>
            <a:lvl1pPr>
              <a:defRPr sz="3200">
                <a:solidFill>
                  <a:srgbClr val="821B81"/>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rgbClr val="821B81"/>
                </a:solidFill>
              </a:defRPr>
            </a:lvl1pPr>
            <a:lvl2pPr>
              <a:defRPr>
                <a:solidFill>
                  <a:srgbClr val="821B81"/>
                </a:solidFill>
              </a:defRPr>
            </a:lvl2pPr>
            <a:lvl3pPr>
              <a:defRPr>
                <a:solidFill>
                  <a:srgbClr val="821B81"/>
                </a:solidFill>
              </a:defRPr>
            </a:lvl3pPr>
            <a:lvl4pPr>
              <a:defRPr>
                <a:solidFill>
                  <a:srgbClr val="821B81"/>
                </a:solidFill>
              </a:defRPr>
            </a:lvl4pPr>
            <a:lvl5pPr>
              <a:defRPr>
                <a:solidFill>
                  <a:srgbClr val="821B8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4BF31080-C559-ED4E-8EDE-67416E5509FC}"/>
              </a:ext>
            </a:extLst>
          </p:cNvPr>
          <p:cNvSpPr/>
          <p:nvPr userDrawn="1"/>
        </p:nvSpPr>
        <p:spPr>
          <a:xfrm>
            <a:off x="10287000" y="6029325"/>
            <a:ext cx="190500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2532628-138E-A94D-8A97-8E01D5F8B7B0}"/>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902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ontent + Picture (4)">
    <p:bg>
      <p:bgPr>
        <a:solidFill>
          <a:schemeClr val="tx1"/>
        </a:solidFill>
        <a:effectLst/>
      </p:bgPr>
    </p:bg>
    <p:spTree>
      <p:nvGrpSpPr>
        <p:cNvPr id="1" name=""/>
        <p:cNvGrpSpPr/>
        <p:nvPr/>
      </p:nvGrpSpPr>
      <p:grpSpPr>
        <a:xfrm>
          <a:off x="0" y="0"/>
          <a:ext cx="0" cy="0"/>
          <a:chOff x="0" y="0"/>
          <a:chExt cx="0" cy="0"/>
        </a:xfrm>
      </p:grpSpPr>
      <p:pic>
        <p:nvPicPr>
          <p:cNvPr id="10" name="Arcada_kampanjbilder2020_EDITED_24.6.2020_srgb_16bit_03.jpg" descr="A student posing for the camera.">
            <a:extLst>
              <a:ext uri="{FF2B5EF4-FFF2-40B4-BE49-F238E27FC236}">
                <a16:creationId xmlns:a16="http://schemas.microsoft.com/office/drawing/2014/main" id="{70558888-3914-DF42-A685-B8D2D64FF3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225609" cy="6858000"/>
          </a:xfrm>
          <a:prstGeom prst="rect">
            <a:avLst/>
          </a:prstGeom>
          <a:ln w="12700">
            <a:miter lim="400000"/>
          </a:ln>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flipH="1">
            <a:off x="4068675" y="0"/>
            <a:ext cx="4500563" cy="6858000"/>
          </a:xfrm>
          <a:prstGeom prst="parallelogram">
            <a:avLst/>
          </a:prstGeom>
          <a:solidFill>
            <a:srgbClr val="E9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5937374" y="0"/>
            <a:ext cx="6288314" cy="6858000"/>
          </a:xfrm>
          <a:prstGeom prst="rect">
            <a:avLst/>
          </a:prstGeom>
          <a:solidFill>
            <a:srgbClr val="E9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rgbClr val="821B8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365125"/>
            <a:ext cx="6288314" cy="1325563"/>
          </a:xfrm>
        </p:spPr>
        <p:txBody>
          <a:bodyPr/>
          <a:lstStyle>
            <a:lvl1pPr>
              <a:defRPr sz="3200">
                <a:solidFill>
                  <a:srgbClr val="821B81"/>
                </a:solidFill>
              </a:defRPr>
            </a:lvl1pPr>
          </a:lstStyle>
          <a:p>
            <a:br>
              <a:rPr lang="en-US" dirty="0"/>
            </a:br>
            <a:br>
              <a:rPr lang="en-US" dirty="0"/>
            </a:br>
            <a:r>
              <a:rPr lang="en-US" dirty="0"/>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rgbClr val="821B81"/>
                </a:solidFill>
              </a:defRPr>
            </a:lvl1pPr>
            <a:lvl2pPr>
              <a:defRPr>
                <a:solidFill>
                  <a:srgbClr val="821B81"/>
                </a:solidFill>
              </a:defRPr>
            </a:lvl2pPr>
            <a:lvl3pPr>
              <a:defRPr>
                <a:solidFill>
                  <a:srgbClr val="821B81"/>
                </a:solidFill>
              </a:defRPr>
            </a:lvl3pPr>
            <a:lvl4pPr>
              <a:defRPr>
                <a:solidFill>
                  <a:srgbClr val="821B81"/>
                </a:solidFill>
              </a:defRPr>
            </a:lvl4pPr>
            <a:lvl5pPr>
              <a:defRPr>
                <a:solidFill>
                  <a:srgbClr val="821B8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FF86A55E-9B91-3148-A674-D6C55C4D09EF}"/>
              </a:ext>
            </a:extLst>
          </p:cNvPr>
          <p:cNvSpPr/>
          <p:nvPr userDrawn="1"/>
        </p:nvSpPr>
        <p:spPr>
          <a:xfrm>
            <a:off x="-102956" y="6029325"/>
            <a:ext cx="217499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C5C0CB-4572-164F-9BBC-54C93FEF5F4A}"/>
              </a:ext>
            </a:extLst>
          </p:cNvPr>
          <p:cNvSpPr txBox="1"/>
          <p:nvPr userDrawn="1"/>
        </p:nvSpPr>
        <p:spPr>
          <a:xfrm>
            <a:off x="360477"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9903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Content + Picture (5)">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11" name="Picture 10" descr="A big green tree outside Arcada building.&#10;">
            <a:extLst>
              <a:ext uri="{FF2B5EF4-FFF2-40B4-BE49-F238E27FC236}">
                <a16:creationId xmlns:a16="http://schemas.microsoft.com/office/drawing/2014/main" id="{149B52E2-CD28-E947-B734-2B5BAABEAA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0"/>
            <a:ext cx="6197552"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E9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E9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38200" y="395605"/>
            <a:ext cx="5181600" cy="1325563"/>
          </a:xfrm>
        </p:spPr>
        <p:txBody>
          <a:bodyPr/>
          <a:lstStyle>
            <a:lvl1pPr>
              <a:defRPr sz="3200">
                <a:solidFill>
                  <a:srgbClr val="821B81"/>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rgbClr val="821B81"/>
                </a:solidFill>
              </a:defRPr>
            </a:lvl1pPr>
            <a:lvl2pPr>
              <a:defRPr>
                <a:solidFill>
                  <a:srgbClr val="821B81"/>
                </a:solidFill>
              </a:defRPr>
            </a:lvl2pPr>
            <a:lvl3pPr>
              <a:defRPr>
                <a:solidFill>
                  <a:srgbClr val="821B81"/>
                </a:solidFill>
              </a:defRPr>
            </a:lvl3pPr>
            <a:lvl4pPr>
              <a:defRPr>
                <a:solidFill>
                  <a:srgbClr val="821B81"/>
                </a:solidFill>
              </a:defRPr>
            </a:lvl4pPr>
            <a:lvl5pPr>
              <a:defRPr>
                <a:solidFill>
                  <a:srgbClr val="821B8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821B81"/>
              </a:solidFill>
            </a:endParaRPr>
          </a:p>
        </p:txBody>
      </p:sp>
      <p:sp>
        <p:nvSpPr>
          <p:cNvPr id="20" name="Rectangle 19">
            <a:extLst>
              <a:ext uri="{FF2B5EF4-FFF2-40B4-BE49-F238E27FC236}">
                <a16:creationId xmlns:a16="http://schemas.microsoft.com/office/drawing/2014/main" id="{1EE670FD-6B31-F543-A909-AC193B74BFD2}"/>
              </a:ext>
            </a:extLst>
          </p:cNvPr>
          <p:cNvSpPr/>
          <p:nvPr userDrawn="1"/>
        </p:nvSpPr>
        <p:spPr>
          <a:xfrm>
            <a:off x="10467624" y="6029325"/>
            <a:ext cx="1905000" cy="50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249D12E-9E1B-1C49-A527-DE009E3D30CA}"/>
              </a:ext>
            </a:extLst>
          </p:cNvPr>
          <p:cNvSpPr txBox="1"/>
          <p:nvPr userDrawn="1"/>
        </p:nvSpPr>
        <p:spPr>
          <a:xfrm>
            <a:off x="10661067"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7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 Content + Picture (2)">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4" name="Picture 3" descr="Arcada building.">
            <a:extLst>
              <a:ext uri="{FF2B5EF4-FFF2-40B4-BE49-F238E27FC236}">
                <a16:creationId xmlns:a16="http://schemas.microsoft.com/office/drawing/2014/main" id="{F03D917B-18DB-E74F-AA79-05E11A59D4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76342"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flipH="1">
            <a:off x="4025132" y="0"/>
            <a:ext cx="4500563" cy="685800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5937374" y="0"/>
            <a:ext cx="62883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chemeClr val="tx1"/>
          </a:solidFill>
          <a:ln>
            <a:solidFill>
              <a:srgbClr val="821B8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365125"/>
            <a:ext cx="6288314" cy="1325563"/>
          </a:xfrm>
        </p:spPr>
        <p:txBody>
          <a:bodyPr/>
          <a:lstStyle>
            <a:lvl1pPr>
              <a:defRPr sz="3200">
                <a:solidFill>
                  <a:schemeClr val="tx1"/>
                </a:solidFill>
              </a:defRPr>
            </a:lvl1pPr>
          </a:lstStyle>
          <a:p>
            <a:br>
              <a:rPr lang="en-US" dirty="0"/>
            </a:br>
            <a:br>
              <a:rPr lang="en-US" dirty="0"/>
            </a:br>
            <a:r>
              <a:rPr lang="en-US" dirty="0"/>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FF86A55E-9B91-3148-A674-D6C55C4D09EF}"/>
              </a:ext>
            </a:extLst>
          </p:cNvPr>
          <p:cNvSpPr/>
          <p:nvPr userDrawn="1"/>
        </p:nvSpPr>
        <p:spPr>
          <a:xfrm>
            <a:off x="-102956" y="6029325"/>
            <a:ext cx="2174990" cy="5095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C5C0CB-4572-164F-9BBC-54C93FEF5F4A}"/>
              </a:ext>
            </a:extLst>
          </p:cNvPr>
          <p:cNvSpPr txBox="1"/>
          <p:nvPr userDrawn="1"/>
        </p:nvSpPr>
        <p:spPr>
          <a:xfrm>
            <a:off x="360477"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55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urp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lvl1pPr>
          </a:lstStyle>
          <a:p>
            <a:r>
              <a:rPr lang="en-US"/>
              <a:t>Click to edit Master title style</a:t>
            </a:r>
            <a:endParaRPr lang="en-US" dirty="0"/>
          </a:p>
        </p:txBody>
      </p:sp>
      <p:sp>
        <p:nvSpPr>
          <p:cNvPr id="3" name="Subtitle 2"/>
          <p:cNvSpPr>
            <a:spLocks noGrp="1"/>
          </p:cNvSpPr>
          <p:nvPr>
            <p:ph type="subTitle" idx="1"/>
          </p:nvPr>
        </p:nvSpPr>
        <p:spPr>
          <a:xfrm>
            <a:off x="1524000" y="36528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black and white image of a person's face&#10;&#10;Description automatically generated with low confidence">
            <a:extLst>
              <a:ext uri="{FF2B5EF4-FFF2-40B4-BE49-F238E27FC236}">
                <a16:creationId xmlns:a16="http://schemas.microsoft.com/office/drawing/2014/main" id="{B2D068DE-83B7-5D44-9AF9-3C3313C5A959}"/>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2327447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 Content + Picture (13)">
    <p:bg>
      <p:bgPr>
        <a:solidFill>
          <a:schemeClr val="tx1"/>
        </a:solidFill>
        <a:effectLst/>
      </p:bgPr>
    </p:bg>
    <p:spTree>
      <p:nvGrpSpPr>
        <p:cNvPr id="1" name=""/>
        <p:cNvGrpSpPr/>
        <p:nvPr/>
      </p:nvGrpSpPr>
      <p:grpSpPr>
        <a:xfrm>
          <a:off x="0" y="0"/>
          <a:ext cx="0" cy="0"/>
          <a:chOff x="0" y="0"/>
          <a:chExt cx="0" cy="0"/>
        </a:xfrm>
      </p:grpSpPr>
      <p:pic>
        <p:nvPicPr>
          <p:cNvPr id="19" name="Arcada_kampanjbilder2020_EDITED_24.6.2020_srgb_16bit_08.jpg" descr="A student posing for the camera.">
            <a:extLst>
              <a:ext uri="{FF2B5EF4-FFF2-40B4-BE49-F238E27FC236}">
                <a16:creationId xmlns:a16="http://schemas.microsoft.com/office/drawing/2014/main" id="{30888260-30C5-1E4F-B0F3-46D0A45A4306}"/>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55070" y="0"/>
            <a:ext cx="5936930" cy="6858000"/>
          </a:xfrm>
          <a:prstGeom prst="rect">
            <a:avLst/>
          </a:prstGeom>
          <a:ln w="12700">
            <a:miter lim="400000"/>
          </a:ln>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38200" y="365125"/>
            <a:ext cx="5219700" cy="1325563"/>
          </a:xfrm>
        </p:spPr>
        <p:txBody>
          <a:bodyPr/>
          <a:lstStyle>
            <a:lvl1pPr>
              <a:defRPr sz="3200">
                <a:solidFill>
                  <a:schemeClr val="tx1"/>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C2235C2-9CA7-49CB-9C28-04F10A8C5783}"/>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821B81"/>
              </a:solidFill>
            </a:endParaRPr>
          </a:p>
        </p:txBody>
      </p:sp>
    </p:spTree>
    <p:extLst>
      <p:ext uri="{BB962C8B-B14F-4D97-AF65-F5344CB8AC3E}">
        <p14:creationId xmlns:p14="http://schemas.microsoft.com/office/powerpoint/2010/main" val="1721880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 Content + Picture (15)">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8" name="Picture 7" descr="Flag with Arcada logotype.">
            <a:extLst>
              <a:ext uri="{FF2B5EF4-FFF2-40B4-BE49-F238E27FC236}">
                <a16:creationId xmlns:a16="http://schemas.microsoft.com/office/drawing/2014/main" id="{B46870E1-AFD1-424F-97B0-F686F904BC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29370" y="0"/>
            <a:ext cx="5862630"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38200" y="365125"/>
            <a:ext cx="5181600" cy="1325563"/>
          </a:xfrm>
        </p:spPr>
        <p:txBody>
          <a:bodyPr/>
          <a:lstStyle>
            <a:lvl1pPr>
              <a:defRPr sz="3200">
                <a:solidFill>
                  <a:schemeClr val="tx1"/>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4BF31080-C559-ED4E-8EDE-67416E5509FC}"/>
              </a:ext>
            </a:extLst>
          </p:cNvPr>
          <p:cNvSpPr/>
          <p:nvPr userDrawn="1"/>
        </p:nvSpPr>
        <p:spPr>
          <a:xfrm>
            <a:off x="10287000" y="6029325"/>
            <a:ext cx="190500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2532628-138E-A94D-8A97-8E01D5F8B7B0}"/>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8758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ntent + Picture (6)">
    <p:bg>
      <p:bgPr>
        <a:solidFill>
          <a:schemeClr val="tx1"/>
        </a:solidFill>
        <a:effectLst/>
      </p:bgPr>
    </p:bg>
    <p:spTree>
      <p:nvGrpSpPr>
        <p:cNvPr id="1" name=""/>
        <p:cNvGrpSpPr/>
        <p:nvPr/>
      </p:nvGrpSpPr>
      <p:grpSpPr>
        <a:xfrm>
          <a:off x="0" y="0"/>
          <a:ext cx="0" cy="0"/>
          <a:chOff x="0" y="0"/>
          <a:chExt cx="0" cy="0"/>
        </a:xfrm>
      </p:grpSpPr>
      <p:pic>
        <p:nvPicPr>
          <p:cNvPr id="19" name="Arcada_kampanjbilder2020_EDITED_24.6.2020_srgb_16bit_08.jpg" descr="A student posing for the camera.">
            <a:extLst>
              <a:ext uri="{FF2B5EF4-FFF2-40B4-BE49-F238E27FC236}">
                <a16:creationId xmlns:a16="http://schemas.microsoft.com/office/drawing/2014/main" id="{30888260-30C5-1E4F-B0F3-46D0A45A4306}"/>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55070" y="0"/>
            <a:ext cx="5936930" cy="6858000"/>
          </a:xfrm>
          <a:prstGeom prst="rect">
            <a:avLst/>
          </a:prstGeom>
          <a:ln w="12700">
            <a:miter lim="400000"/>
          </a:ln>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38200" y="365125"/>
            <a:ext cx="5219700" cy="1325563"/>
          </a:xfrm>
        </p:spPr>
        <p:txBody>
          <a:bodyPr/>
          <a:lstStyle>
            <a:lvl1pPr>
              <a:defRPr sz="3200">
                <a:solidFill>
                  <a:schemeClr val="tx1"/>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6A78E0F-E063-42C3-A0A6-D956F7B6C059}"/>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Tree>
    <p:extLst>
      <p:ext uri="{BB962C8B-B14F-4D97-AF65-F5344CB8AC3E}">
        <p14:creationId xmlns:p14="http://schemas.microsoft.com/office/powerpoint/2010/main" val="12456766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ontent + Picture (7)">
    <p:bg>
      <p:bgPr>
        <a:solidFill>
          <a:schemeClr val="tx1"/>
        </a:solidFill>
        <a:effectLst/>
      </p:bgPr>
    </p:bg>
    <p:spTree>
      <p:nvGrpSpPr>
        <p:cNvPr id="1" name=""/>
        <p:cNvGrpSpPr/>
        <p:nvPr/>
      </p:nvGrpSpPr>
      <p:grpSpPr>
        <a:xfrm>
          <a:off x="0" y="0"/>
          <a:ext cx="0" cy="0"/>
          <a:chOff x="0" y="0"/>
          <a:chExt cx="0" cy="0"/>
        </a:xfrm>
      </p:grpSpPr>
      <p:pic>
        <p:nvPicPr>
          <p:cNvPr id="10" name="Arcada_kampanjbilder2020_EDITED_24.6.2020_srgb_16bit_03.jpg" descr="A student posing for the camera.">
            <a:extLst>
              <a:ext uri="{FF2B5EF4-FFF2-40B4-BE49-F238E27FC236}">
                <a16:creationId xmlns:a16="http://schemas.microsoft.com/office/drawing/2014/main" id="{70558888-3914-DF42-A685-B8D2D64FF3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225609" cy="6858000"/>
          </a:xfrm>
          <a:prstGeom prst="rect">
            <a:avLst/>
          </a:prstGeom>
          <a:ln w="12700">
            <a:miter lim="400000"/>
          </a:ln>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flipH="1">
            <a:off x="4068675" y="0"/>
            <a:ext cx="4500563" cy="6858000"/>
          </a:xfrm>
          <a:prstGeom prst="parallelogram">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5937374" y="0"/>
            <a:ext cx="6288314" cy="6858000"/>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365125"/>
            <a:ext cx="6288314" cy="1325563"/>
          </a:xfrm>
        </p:spPr>
        <p:txBody>
          <a:bodyPr/>
          <a:lstStyle>
            <a:lvl1pPr>
              <a:defRPr sz="3200">
                <a:solidFill>
                  <a:schemeClr val="tx1"/>
                </a:solidFill>
              </a:defRPr>
            </a:lvl1pPr>
          </a:lstStyle>
          <a:p>
            <a:br>
              <a:rPr lang="en-US" dirty="0"/>
            </a:br>
            <a:br>
              <a:rPr lang="en-US" dirty="0"/>
            </a:br>
            <a:r>
              <a:rPr lang="en-US" dirty="0"/>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FF86A55E-9B91-3148-A674-D6C55C4D09EF}"/>
              </a:ext>
            </a:extLst>
          </p:cNvPr>
          <p:cNvSpPr/>
          <p:nvPr userDrawn="1"/>
        </p:nvSpPr>
        <p:spPr>
          <a:xfrm>
            <a:off x="-102956" y="6029325"/>
            <a:ext cx="2174990" cy="509587"/>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C5C0CB-4572-164F-9BBC-54C93FEF5F4A}"/>
              </a:ext>
            </a:extLst>
          </p:cNvPr>
          <p:cNvSpPr txBox="1"/>
          <p:nvPr userDrawn="1"/>
        </p:nvSpPr>
        <p:spPr>
          <a:xfrm>
            <a:off x="360477"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864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Content + Picture (8)">
    <p:bg>
      <p:bgPr>
        <a:solidFill>
          <a:srgbClr val="FDF2E8"/>
        </a:solidFill>
        <a:effectLst/>
      </p:bgPr>
    </p:bg>
    <p:spTree>
      <p:nvGrpSpPr>
        <p:cNvPr id="1" name=""/>
        <p:cNvGrpSpPr/>
        <p:nvPr/>
      </p:nvGrpSpPr>
      <p:grpSpPr>
        <a:xfrm>
          <a:off x="0" y="0"/>
          <a:ext cx="0" cy="0"/>
          <a:chOff x="0" y="0"/>
          <a:chExt cx="0" cy="0"/>
        </a:xfrm>
      </p:grpSpPr>
      <p:pic>
        <p:nvPicPr>
          <p:cNvPr id="10" name="Picture 9" descr="A student posing for the camera.">
            <a:extLst>
              <a:ext uri="{FF2B5EF4-FFF2-40B4-BE49-F238E27FC236}">
                <a16:creationId xmlns:a16="http://schemas.microsoft.com/office/drawing/2014/main" id="{2782A625-C420-5744-A3EA-60D182F4E4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19800" y="0"/>
            <a:ext cx="6172200" cy="6858000"/>
          </a:xfrm>
          <a:prstGeom prst="rect">
            <a:avLst/>
          </a:prstGeom>
        </p:spPr>
      </p:pic>
      <p:sp>
        <p:nvSpPr>
          <p:cNvPr id="18" name="Parallelogram 17">
            <a:extLst>
              <a:ext uri="{FF2B5EF4-FFF2-40B4-BE49-F238E27FC236}">
                <a16:creationId xmlns:a16="http://schemas.microsoft.com/office/drawing/2014/main" id="{E9978F93-6E46-E040-824C-2E0A627CDABB}"/>
              </a:ext>
            </a:extLst>
          </p:cNvPr>
          <p:cNvSpPr/>
          <p:nvPr userDrawn="1"/>
        </p:nvSpPr>
        <p:spPr>
          <a:xfrm rot="10800000">
            <a:off x="3013663" y="0"/>
            <a:ext cx="4500563" cy="6858000"/>
          </a:xfrm>
          <a:prstGeom prst="parallelogram">
            <a:avLst/>
          </a:prstGeom>
          <a:solidFill>
            <a:srgbClr val="FDF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FDF2E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38200" y="365125"/>
            <a:ext cx="5181600" cy="1325563"/>
          </a:xfrm>
        </p:spPr>
        <p:txBody>
          <a:bodyPr/>
          <a:lstStyle>
            <a:lvl1pPr>
              <a:defRPr sz="3200">
                <a:solidFill>
                  <a:srgbClr val="EF7C00"/>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rgbClr val="EF7C00"/>
                </a:solidFill>
              </a:defRPr>
            </a:lvl1pPr>
            <a:lvl2pPr>
              <a:defRPr>
                <a:solidFill>
                  <a:srgbClr val="EF7C00"/>
                </a:solidFill>
              </a:defRPr>
            </a:lvl2pPr>
            <a:lvl3pPr>
              <a:defRPr>
                <a:solidFill>
                  <a:srgbClr val="EF7C00"/>
                </a:solidFill>
              </a:defRPr>
            </a:lvl3pPr>
            <a:lvl4pPr>
              <a:defRPr>
                <a:solidFill>
                  <a:srgbClr val="EF7C00"/>
                </a:solidFill>
              </a:defRPr>
            </a:lvl4pPr>
            <a:lvl5pPr>
              <a:defRPr>
                <a:solidFill>
                  <a:srgbClr val="EF7C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4BF31080-C559-ED4E-8EDE-67416E5509FC}"/>
              </a:ext>
            </a:extLst>
          </p:cNvPr>
          <p:cNvSpPr/>
          <p:nvPr userDrawn="1"/>
        </p:nvSpPr>
        <p:spPr>
          <a:xfrm>
            <a:off x="10287000" y="6029325"/>
            <a:ext cx="1905000" cy="509587"/>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2532628-138E-A94D-8A97-8E01D5F8B7B0}"/>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5834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Content + Picture (9)">
    <p:bg>
      <p:bgPr>
        <a:solidFill>
          <a:schemeClr val="tx1"/>
        </a:solidFill>
        <a:effectLst/>
      </p:bgPr>
    </p:bg>
    <p:spTree>
      <p:nvGrpSpPr>
        <p:cNvPr id="1" name=""/>
        <p:cNvGrpSpPr/>
        <p:nvPr/>
      </p:nvGrpSpPr>
      <p:grpSpPr>
        <a:xfrm>
          <a:off x="0" y="0"/>
          <a:ext cx="0" cy="0"/>
          <a:chOff x="0" y="0"/>
          <a:chExt cx="0" cy="0"/>
        </a:xfrm>
      </p:grpSpPr>
      <p:pic>
        <p:nvPicPr>
          <p:cNvPr id="10" name="Arcada_kampanjbilder2020_EDITED_24.6.2020_srgb_16bit_03.jpg" descr="A student posing for the camera.">
            <a:extLst>
              <a:ext uri="{FF2B5EF4-FFF2-40B4-BE49-F238E27FC236}">
                <a16:creationId xmlns:a16="http://schemas.microsoft.com/office/drawing/2014/main" id="{70558888-3914-DF42-A685-B8D2D64FF3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225609" cy="6858000"/>
          </a:xfrm>
          <a:prstGeom prst="rect">
            <a:avLst/>
          </a:prstGeom>
          <a:ln w="12700">
            <a:miter lim="400000"/>
          </a:ln>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flipH="1">
            <a:off x="4025132" y="0"/>
            <a:ext cx="4500563" cy="6858000"/>
          </a:xfrm>
          <a:prstGeom prst="parallelogram">
            <a:avLst/>
          </a:prstGeom>
          <a:solidFill>
            <a:srgbClr val="FDF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5937374" y="0"/>
            <a:ext cx="6288314" cy="6858000"/>
          </a:xfrm>
          <a:prstGeom prst="rect">
            <a:avLst/>
          </a:prstGeom>
          <a:solidFill>
            <a:srgbClr val="FDF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365125"/>
            <a:ext cx="6288314" cy="1325563"/>
          </a:xfrm>
        </p:spPr>
        <p:txBody>
          <a:bodyPr/>
          <a:lstStyle>
            <a:lvl1pPr>
              <a:defRPr sz="3200">
                <a:solidFill>
                  <a:srgbClr val="EF7C00"/>
                </a:solidFill>
              </a:defRPr>
            </a:lvl1pPr>
          </a:lstStyle>
          <a:p>
            <a:br>
              <a:rPr lang="en-US" dirty="0"/>
            </a:br>
            <a:br>
              <a:rPr lang="en-US" dirty="0"/>
            </a:br>
            <a:r>
              <a:rPr lang="en-US" dirty="0"/>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rgbClr val="EF7C00"/>
                </a:solidFill>
              </a:defRPr>
            </a:lvl1pPr>
            <a:lvl2pPr>
              <a:defRPr>
                <a:solidFill>
                  <a:srgbClr val="EF7C00"/>
                </a:solidFill>
              </a:defRPr>
            </a:lvl2pPr>
            <a:lvl3pPr>
              <a:defRPr>
                <a:solidFill>
                  <a:srgbClr val="EF7C00"/>
                </a:solidFill>
              </a:defRPr>
            </a:lvl3pPr>
            <a:lvl4pPr>
              <a:defRPr>
                <a:solidFill>
                  <a:srgbClr val="EF7C00"/>
                </a:solidFill>
              </a:defRPr>
            </a:lvl4pPr>
            <a:lvl5pPr>
              <a:defRPr>
                <a:solidFill>
                  <a:srgbClr val="EF7C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FF86A55E-9B91-3148-A674-D6C55C4D09EF}"/>
              </a:ext>
            </a:extLst>
          </p:cNvPr>
          <p:cNvSpPr/>
          <p:nvPr userDrawn="1"/>
        </p:nvSpPr>
        <p:spPr>
          <a:xfrm>
            <a:off x="-102956" y="6029325"/>
            <a:ext cx="217499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C5C0CB-4572-164F-9BBC-54C93FEF5F4A}"/>
              </a:ext>
            </a:extLst>
          </p:cNvPr>
          <p:cNvSpPr txBox="1"/>
          <p:nvPr userDrawn="1"/>
        </p:nvSpPr>
        <p:spPr>
          <a:xfrm>
            <a:off x="360477"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856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Content + Picture (10)">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Arcada_kampanjbilder2020_EDITED_24.6.2020_srgb_16bit_11.jpg" descr="A student posing for the camera.">
            <a:extLst>
              <a:ext uri="{FF2B5EF4-FFF2-40B4-BE49-F238E27FC236}">
                <a16:creationId xmlns:a16="http://schemas.microsoft.com/office/drawing/2014/main" id="{247BDAA4-3534-E645-B5E6-DAB67AB3FE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1"/>
            <a:ext cx="6019798" cy="6858000"/>
          </a:xfrm>
          <a:prstGeom prst="rect">
            <a:avLst/>
          </a:prstGeom>
          <a:ln w="12700">
            <a:miter lim="400000"/>
          </a:ln>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solidFill>
              <a:srgbClr val="821B8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38200" y="365125"/>
            <a:ext cx="5219700" cy="1325563"/>
          </a:xfrm>
        </p:spPr>
        <p:txBody>
          <a:bodyPr/>
          <a:lstStyle>
            <a:lvl1pPr>
              <a:defRPr sz="3200">
                <a:solidFill>
                  <a:srgbClr val="821B81"/>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rgbClr val="821B81"/>
                </a:solidFill>
              </a:defRPr>
            </a:lvl1pPr>
            <a:lvl2pPr>
              <a:defRPr>
                <a:solidFill>
                  <a:srgbClr val="821B81"/>
                </a:solidFill>
              </a:defRPr>
            </a:lvl2pPr>
            <a:lvl3pPr>
              <a:defRPr>
                <a:solidFill>
                  <a:srgbClr val="821B81"/>
                </a:solidFill>
              </a:defRPr>
            </a:lvl3pPr>
            <a:lvl4pPr>
              <a:defRPr>
                <a:solidFill>
                  <a:srgbClr val="821B81"/>
                </a:solidFill>
              </a:defRPr>
            </a:lvl4pPr>
            <a:lvl5pPr>
              <a:defRPr>
                <a:solidFill>
                  <a:srgbClr val="821B8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C6E60BC6-C2C9-2F46-AED9-4F865D4B911E}"/>
              </a:ext>
            </a:extLst>
          </p:cNvPr>
          <p:cNvSpPr/>
          <p:nvPr userDrawn="1"/>
        </p:nvSpPr>
        <p:spPr>
          <a:xfrm>
            <a:off x="928686" y="1739882"/>
            <a:ext cx="1357314" cy="57162"/>
          </a:xfrm>
          <a:prstGeom prst="rect">
            <a:avLst/>
          </a:prstGeom>
          <a:solidFill>
            <a:srgbClr val="821B8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EF7C00"/>
              </a:solidFill>
            </a:endParaRPr>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03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Content + Picture (11)">
    <p:bg>
      <p:bgPr>
        <a:solidFill>
          <a:schemeClr val="tx1"/>
        </a:solidFill>
        <a:effectLst/>
      </p:bgPr>
    </p:bg>
    <p:spTree>
      <p:nvGrpSpPr>
        <p:cNvPr id="1" name=""/>
        <p:cNvGrpSpPr/>
        <p:nvPr/>
      </p:nvGrpSpPr>
      <p:grpSpPr>
        <a:xfrm>
          <a:off x="0" y="0"/>
          <a:ext cx="0" cy="0"/>
          <a:chOff x="0" y="0"/>
          <a:chExt cx="0" cy="0"/>
        </a:xfrm>
      </p:grpSpPr>
      <p:pic>
        <p:nvPicPr>
          <p:cNvPr id="10" name="Arcada_kampanjbilder2020_EDITED_24.6.2020_srgb_16bit_03.jpg" descr="A student posing for the camera.">
            <a:extLst>
              <a:ext uri="{FF2B5EF4-FFF2-40B4-BE49-F238E27FC236}">
                <a16:creationId xmlns:a16="http://schemas.microsoft.com/office/drawing/2014/main" id="{70558888-3914-DF42-A685-B8D2D64FF3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225609" cy="6858000"/>
          </a:xfrm>
          <a:prstGeom prst="rect">
            <a:avLst/>
          </a:prstGeom>
          <a:ln w="12700">
            <a:miter lim="400000"/>
          </a:ln>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sp>
        <p:nvSpPr>
          <p:cNvPr id="7" name="Parallelogram 6">
            <a:extLst>
              <a:ext uri="{FF2B5EF4-FFF2-40B4-BE49-F238E27FC236}">
                <a16:creationId xmlns:a16="http://schemas.microsoft.com/office/drawing/2014/main" id="{3D1C1584-6A77-FF4F-8B0A-60C040E28958}"/>
              </a:ext>
            </a:extLst>
          </p:cNvPr>
          <p:cNvSpPr/>
          <p:nvPr userDrawn="1"/>
        </p:nvSpPr>
        <p:spPr>
          <a:xfrm flipH="1">
            <a:off x="4025132" y="0"/>
            <a:ext cx="4500563" cy="6858000"/>
          </a:xfrm>
          <a:prstGeom prst="parallelogram">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5937374" y="0"/>
            <a:ext cx="62883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rgbClr val="821B8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365125"/>
            <a:ext cx="6288314" cy="1325563"/>
          </a:xfrm>
        </p:spPr>
        <p:txBody>
          <a:bodyPr/>
          <a:lstStyle>
            <a:lvl1pPr>
              <a:defRPr sz="3200">
                <a:solidFill>
                  <a:schemeClr val="bg1"/>
                </a:solidFill>
              </a:defRPr>
            </a:lvl1pPr>
          </a:lstStyle>
          <a:p>
            <a:br>
              <a:rPr lang="en-US" dirty="0"/>
            </a:br>
            <a:br>
              <a:rPr lang="en-US" dirty="0"/>
            </a:br>
            <a:r>
              <a:rPr lang="en-US" dirty="0"/>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FF86A55E-9B91-3148-A674-D6C55C4D09EF}"/>
              </a:ext>
            </a:extLst>
          </p:cNvPr>
          <p:cNvSpPr/>
          <p:nvPr userDrawn="1"/>
        </p:nvSpPr>
        <p:spPr>
          <a:xfrm>
            <a:off x="-102956" y="6029325"/>
            <a:ext cx="217499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C5C0CB-4572-164F-9BBC-54C93FEF5F4A}"/>
              </a:ext>
            </a:extLst>
          </p:cNvPr>
          <p:cNvSpPr txBox="1"/>
          <p:nvPr userDrawn="1"/>
        </p:nvSpPr>
        <p:spPr>
          <a:xfrm>
            <a:off x="360477"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015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Content + Picture (13)">
    <p:bg>
      <p:bgPr>
        <a:solidFill>
          <a:schemeClr val="tx1"/>
        </a:solidFill>
        <a:effectLst/>
      </p:bgPr>
    </p:bg>
    <p:spTree>
      <p:nvGrpSpPr>
        <p:cNvPr id="1" name=""/>
        <p:cNvGrpSpPr/>
        <p:nvPr/>
      </p:nvGrpSpPr>
      <p:grpSpPr>
        <a:xfrm>
          <a:off x="0" y="0"/>
          <a:ext cx="0" cy="0"/>
          <a:chOff x="0" y="0"/>
          <a:chExt cx="0" cy="0"/>
        </a:xfrm>
      </p:grpSpPr>
      <p:pic>
        <p:nvPicPr>
          <p:cNvPr id="19" name="Arcada_kampanjbilder2020_EDITED_24.6.2020_srgb_16bit_08.jpg" descr="A student posing for the camera.">
            <a:extLst>
              <a:ext uri="{FF2B5EF4-FFF2-40B4-BE49-F238E27FC236}">
                <a16:creationId xmlns:a16="http://schemas.microsoft.com/office/drawing/2014/main" id="{30888260-30C5-1E4F-B0F3-46D0A45A4306}"/>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55070" y="0"/>
            <a:ext cx="5936930" cy="6858000"/>
          </a:xfrm>
          <a:prstGeom prst="rect">
            <a:avLst/>
          </a:prstGeom>
          <a:ln w="12700">
            <a:miter lim="400000"/>
          </a:ln>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38200" y="365125"/>
            <a:ext cx="5219700" cy="1325563"/>
          </a:xfrm>
        </p:spPr>
        <p:txBody>
          <a:bodyPr/>
          <a:lstStyle>
            <a:lvl1pPr>
              <a:defRPr sz="3200">
                <a:solidFill>
                  <a:schemeClr val="tx1"/>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Rectangle 21">
            <a:extLst>
              <a:ext uri="{FF2B5EF4-FFF2-40B4-BE49-F238E27FC236}">
                <a16:creationId xmlns:a16="http://schemas.microsoft.com/office/drawing/2014/main" id="{644BFB9B-1CDE-5C49-BDC3-8630A928DE12}"/>
              </a:ext>
            </a:extLst>
          </p:cNvPr>
          <p:cNvSpPr/>
          <p:nvPr userDrawn="1"/>
        </p:nvSpPr>
        <p:spPr>
          <a:xfrm>
            <a:off x="10287000" y="6029325"/>
            <a:ext cx="1905000" cy="509587"/>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D655326-D7CC-0A44-95D7-CB881A889CED}"/>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C2235C2-9CA7-49CB-9C28-04F10A8C5783}"/>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821B81"/>
              </a:solidFill>
            </a:endParaRPr>
          </a:p>
        </p:txBody>
      </p:sp>
    </p:spTree>
    <p:extLst>
      <p:ext uri="{BB962C8B-B14F-4D97-AF65-F5344CB8AC3E}">
        <p14:creationId xmlns:p14="http://schemas.microsoft.com/office/powerpoint/2010/main" val="4188704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Content + Picture (14)">
    <p:bg>
      <p:bgPr>
        <a:solidFill>
          <a:schemeClr val="tx1"/>
        </a:solidFill>
        <a:effectLst/>
      </p:bgPr>
    </p:bg>
    <p:spTree>
      <p:nvGrpSpPr>
        <p:cNvPr id="1" name=""/>
        <p:cNvGrpSpPr/>
        <p:nvPr/>
      </p:nvGrpSpPr>
      <p:grpSpPr>
        <a:xfrm>
          <a:off x="0" y="0"/>
          <a:ext cx="0" cy="0"/>
          <a:chOff x="0" y="0"/>
          <a:chExt cx="0" cy="0"/>
        </a:xfrm>
      </p:grpSpPr>
      <p:pic>
        <p:nvPicPr>
          <p:cNvPr id="3" name="Picture 2" descr="A large crowd of people, during examination.">
            <a:extLst>
              <a:ext uri="{FF2B5EF4-FFF2-40B4-BE49-F238E27FC236}">
                <a16:creationId xmlns:a16="http://schemas.microsoft.com/office/drawing/2014/main" id="{FED4AD2E-D88A-764C-86BF-D2C60FF088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72202" y="0"/>
            <a:ext cx="6019798" cy="6858000"/>
          </a:xfrm>
          <a:prstGeom prst="rect">
            <a:avLst/>
          </a:prstGeom>
        </p:spPr>
      </p:pic>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38200" y="365125"/>
            <a:ext cx="5219700" cy="1325563"/>
          </a:xfrm>
        </p:spPr>
        <p:txBody>
          <a:bodyPr/>
          <a:lstStyle>
            <a:lvl1pPr>
              <a:defRPr sz="3200">
                <a:solidFill>
                  <a:schemeClr val="tx1"/>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C6E60BC6-C2C9-2F46-AED9-4F865D4B911E}"/>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solidFill>
                <a:srgbClr val="821B81"/>
              </a:solidFill>
            </a:endParaRPr>
          </a:p>
        </p:txBody>
      </p:sp>
      <p:sp>
        <p:nvSpPr>
          <p:cNvPr id="11" name="Rectangle 10">
            <a:extLst>
              <a:ext uri="{FF2B5EF4-FFF2-40B4-BE49-F238E27FC236}">
                <a16:creationId xmlns:a16="http://schemas.microsoft.com/office/drawing/2014/main" id="{6D599675-07C9-4C8F-9987-61547E8D4EFF}"/>
              </a:ext>
            </a:extLst>
          </p:cNvPr>
          <p:cNvSpPr/>
          <p:nvPr userDrawn="1"/>
        </p:nvSpPr>
        <p:spPr>
          <a:xfrm>
            <a:off x="10287000" y="6029325"/>
            <a:ext cx="1905000" cy="509587"/>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9B0653A-840E-407C-A53C-BE0B84CC741B}"/>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40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One column (purple)">
    <p:bg>
      <p:bgPr>
        <a:solidFill>
          <a:srgbClr val="821B8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12204"/>
            <a:ext cx="10515600" cy="44767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itle 1">
            <a:extLst>
              <a:ext uri="{FF2B5EF4-FFF2-40B4-BE49-F238E27FC236}">
                <a16:creationId xmlns:a16="http://schemas.microsoft.com/office/drawing/2014/main" id="{82DB9F98-B0E9-4311-ABBE-BBED93355419}"/>
              </a:ext>
            </a:extLst>
          </p:cNvPr>
          <p:cNvSpPr>
            <a:spLocks noGrp="1"/>
          </p:cNvSpPr>
          <p:nvPr>
            <p:ph type="ctrTitle"/>
          </p:nvPr>
        </p:nvSpPr>
        <p:spPr>
          <a:xfrm>
            <a:off x="838200" y="554803"/>
            <a:ext cx="10515600" cy="1189935"/>
          </a:xfrm>
        </p:spPr>
        <p:txBody>
          <a:bodyPr anchor="b">
            <a:normAutofit/>
          </a:bodyPr>
          <a:lstStyle>
            <a:lvl1pPr algn="l">
              <a:lnSpc>
                <a:spcPct val="100000"/>
              </a:lnSpc>
              <a:defRPr sz="4000"/>
            </a:lvl1pPr>
          </a:lstStyle>
          <a:p>
            <a:r>
              <a:rPr lang="en-US"/>
              <a:t>Click to edit Master title style</a:t>
            </a:r>
            <a:endParaRPr lang="en-US" dirty="0"/>
          </a:p>
        </p:txBody>
      </p:sp>
      <p:pic>
        <p:nvPicPr>
          <p:cNvPr id="8" name="Picture 7" descr="A black and white image of a person's face&#10;&#10;Description automatically generated with low confidence">
            <a:extLst>
              <a:ext uri="{FF2B5EF4-FFF2-40B4-BE49-F238E27FC236}">
                <a16:creationId xmlns:a16="http://schemas.microsoft.com/office/drawing/2014/main" id="{03E2DF56-40BB-EB4F-B479-F06CC5ED5F81}"/>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1380029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Content + Picture (15)">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8" name="Picture 7" descr="Flag with Arcada logotype.">
            <a:extLst>
              <a:ext uri="{FF2B5EF4-FFF2-40B4-BE49-F238E27FC236}">
                <a16:creationId xmlns:a16="http://schemas.microsoft.com/office/drawing/2014/main" id="{B46870E1-AFD1-424F-97B0-F686F904BC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29370" y="0"/>
            <a:ext cx="5862630"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rot="10800000">
            <a:off x="3011805" y="0"/>
            <a:ext cx="4500563" cy="6858000"/>
          </a:xfrm>
          <a:prstGeom prst="parallelogram">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0" y="0"/>
            <a:ext cx="4281714" cy="6858000"/>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3D58E703-2267-7A46-82C5-8CE9C0B26A3C}"/>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itle 1">
            <a:extLst>
              <a:ext uri="{FF2B5EF4-FFF2-40B4-BE49-F238E27FC236}">
                <a16:creationId xmlns:a16="http://schemas.microsoft.com/office/drawing/2014/main" id="{6C724FEE-94EC-784F-8B1A-FF5BE941BB20}"/>
              </a:ext>
            </a:extLst>
          </p:cNvPr>
          <p:cNvSpPr>
            <a:spLocks noGrp="1"/>
          </p:cNvSpPr>
          <p:nvPr>
            <p:ph type="title" hasCustomPrompt="1"/>
          </p:nvPr>
        </p:nvSpPr>
        <p:spPr>
          <a:xfrm>
            <a:off x="838200" y="365125"/>
            <a:ext cx="5181600" cy="1325563"/>
          </a:xfrm>
        </p:spPr>
        <p:txBody>
          <a:bodyPr/>
          <a:lstStyle>
            <a:lvl1pPr>
              <a:defRPr sz="3200">
                <a:solidFill>
                  <a:schemeClr val="tx1"/>
                </a:solidFill>
              </a:defRPr>
            </a:lvl1pPr>
          </a:lstStyle>
          <a:p>
            <a:br>
              <a:rPr lang="en-US" dirty="0"/>
            </a:br>
            <a:r>
              <a:rPr lang="en-US" dirty="0"/>
              <a:t>Click to edit Master title style</a:t>
            </a:r>
          </a:p>
        </p:txBody>
      </p:sp>
      <p:sp>
        <p:nvSpPr>
          <p:cNvPr id="12" name="Content Placeholder 2">
            <a:extLst>
              <a:ext uri="{FF2B5EF4-FFF2-40B4-BE49-F238E27FC236}">
                <a16:creationId xmlns:a16="http://schemas.microsoft.com/office/drawing/2014/main" id="{8566501C-832B-0B47-84A2-2E70CE8E669B}"/>
              </a:ext>
            </a:extLst>
          </p:cNvPr>
          <p:cNvSpPr>
            <a:spLocks noGrp="1"/>
          </p:cNvSpPr>
          <p:nvPr>
            <p:ph sz="half" idx="1"/>
          </p:nvPr>
        </p:nvSpPr>
        <p:spPr>
          <a:xfrm>
            <a:off x="838200" y="204078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B458620D-9598-1A45-A78F-8BBF97599B69}"/>
              </a:ext>
            </a:extLst>
          </p:cNvPr>
          <p:cNvSpPr/>
          <p:nvPr userDrawn="1"/>
        </p:nvSpPr>
        <p:spPr>
          <a:xfrm>
            <a:off x="928686" y="1739882"/>
            <a:ext cx="1357314" cy="57162"/>
          </a:xfrm>
          <a:prstGeom prst="rect">
            <a:avLst/>
          </a:prstGeom>
          <a:solidFill>
            <a:schemeClr val="tx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4BF31080-C559-ED4E-8EDE-67416E5509FC}"/>
              </a:ext>
            </a:extLst>
          </p:cNvPr>
          <p:cNvSpPr/>
          <p:nvPr userDrawn="1"/>
        </p:nvSpPr>
        <p:spPr>
          <a:xfrm>
            <a:off x="10287000" y="6029325"/>
            <a:ext cx="190500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2532628-138E-A94D-8A97-8E01D5F8B7B0}"/>
              </a:ext>
            </a:extLst>
          </p:cNvPr>
          <p:cNvSpPr txBox="1"/>
          <p:nvPr userDrawn="1"/>
        </p:nvSpPr>
        <p:spPr>
          <a:xfrm>
            <a:off x="10480443"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932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Content + Picture (16)">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B108D1D-7093-3545-9B1C-BA74A5F09A1B}" type="slidenum">
              <a:rPr lang="en-US" smtClean="0"/>
              <a:t>‹#›</a:t>
            </a:fld>
            <a:endParaRPr lang="en-US"/>
          </a:p>
        </p:txBody>
      </p:sp>
      <p:pic>
        <p:nvPicPr>
          <p:cNvPr id="20" name="Picture 19">
            <a:extLst>
              <a:ext uri="{FF2B5EF4-FFF2-40B4-BE49-F238E27FC236}">
                <a16:creationId xmlns:a16="http://schemas.microsoft.com/office/drawing/2014/main" id="{CAC0184E-4A5A-A341-973D-3A2949195D4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01486" cy="6858000"/>
          </a:xfrm>
          <a:prstGeom prst="rect">
            <a:avLst/>
          </a:prstGeom>
        </p:spPr>
      </p:pic>
      <p:sp>
        <p:nvSpPr>
          <p:cNvPr id="7" name="Parallelogram 6">
            <a:extLst>
              <a:ext uri="{FF2B5EF4-FFF2-40B4-BE49-F238E27FC236}">
                <a16:creationId xmlns:a16="http://schemas.microsoft.com/office/drawing/2014/main" id="{3D1C1584-6A77-FF4F-8B0A-60C040E28958}"/>
              </a:ext>
            </a:extLst>
          </p:cNvPr>
          <p:cNvSpPr/>
          <p:nvPr userDrawn="1"/>
        </p:nvSpPr>
        <p:spPr>
          <a:xfrm flipH="1">
            <a:off x="4007082" y="0"/>
            <a:ext cx="4500563" cy="6858000"/>
          </a:xfrm>
          <a:prstGeom prst="parallelogram">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D791172-41CC-5B4F-9281-E87DFBCAEF07}"/>
              </a:ext>
            </a:extLst>
          </p:cNvPr>
          <p:cNvSpPr/>
          <p:nvPr userDrawn="1"/>
        </p:nvSpPr>
        <p:spPr>
          <a:xfrm>
            <a:off x="6637468" y="0"/>
            <a:ext cx="5601486" cy="6858000"/>
          </a:xfrm>
          <a:prstGeom prst="rect">
            <a:avLst/>
          </a:prstGeom>
          <a:solidFill>
            <a:srgbClr val="821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7FA36E9-F36C-D748-9FF5-24755CD1FD15}"/>
              </a:ext>
            </a:extLst>
          </p:cNvPr>
          <p:cNvSpPr/>
          <p:nvPr userDrawn="1"/>
        </p:nvSpPr>
        <p:spPr>
          <a:xfrm>
            <a:off x="5328563" y="1739882"/>
            <a:ext cx="1357314" cy="57162"/>
          </a:xfrm>
          <a:prstGeom prst="rect">
            <a:avLst/>
          </a:prstGeom>
          <a:solidFill>
            <a:schemeClr val="tx2"/>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noFill/>
              </a:ln>
            </a:endParaRPr>
          </a:p>
        </p:txBody>
      </p:sp>
      <p:sp>
        <p:nvSpPr>
          <p:cNvPr id="25" name="Title 1">
            <a:extLst>
              <a:ext uri="{FF2B5EF4-FFF2-40B4-BE49-F238E27FC236}">
                <a16:creationId xmlns:a16="http://schemas.microsoft.com/office/drawing/2014/main" id="{652BCDA2-FF1B-E14E-A22B-35497F52E5BD}"/>
              </a:ext>
            </a:extLst>
          </p:cNvPr>
          <p:cNvSpPr>
            <a:spLocks noGrp="1"/>
          </p:cNvSpPr>
          <p:nvPr>
            <p:ph type="title" hasCustomPrompt="1"/>
          </p:nvPr>
        </p:nvSpPr>
        <p:spPr>
          <a:xfrm>
            <a:off x="5238077" y="365125"/>
            <a:ext cx="6288314" cy="1325563"/>
          </a:xfrm>
        </p:spPr>
        <p:txBody>
          <a:bodyPr/>
          <a:lstStyle>
            <a:lvl1pPr>
              <a:defRPr sz="3200">
                <a:solidFill>
                  <a:schemeClr val="tx1"/>
                </a:solidFill>
              </a:defRPr>
            </a:lvl1pPr>
          </a:lstStyle>
          <a:p>
            <a:br>
              <a:rPr lang="en-US" dirty="0"/>
            </a:br>
            <a:br>
              <a:rPr lang="en-US" dirty="0"/>
            </a:br>
            <a:r>
              <a:rPr lang="en-US" dirty="0"/>
              <a:t>Click to edit Master title style</a:t>
            </a:r>
          </a:p>
        </p:txBody>
      </p:sp>
      <p:sp>
        <p:nvSpPr>
          <p:cNvPr id="26" name="Content Placeholder 2">
            <a:extLst>
              <a:ext uri="{FF2B5EF4-FFF2-40B4-BE49-F238E27FC236}">
                <a16:creationId xmlns:a16="http://schemas.microsoft.com/office/drawing/2014/main" id="{8DD2C747-5623-C44F-9E23-F9AD773DA35A}"/>
              </a:ext>
            </a:extLst>
          </p:cNvPr>
          <p:cNvSpPr>
            <a:spLocks noGrp="1"/>
          </p:cNvSpPr>
          <p:nvPr>
            <p:ph sz="half" idx="1"/>
          </p:nvPr>
        </p:nvSpPr>
        <p:spPr>
          <a:xfrm>
            <a:off x="5238077" y="2040785"/>
            <a:ext cx="6288314"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Rectangle 33">
            <a:extLst>
              <a:ext uri="{FF2B5EF4-FFF2-40B4-BE49-F238E27FC236}">
                <a16:creationId xmlns:a16="http://schemas.microsoft.com/office/drawing/2014/main" id="{91B56A6B-9570-1B43-96FD-1FB6280FAEBE}"/>
              </a:ext>
            </a:extLst>
          </p:cNvPr>
          <p:cNvSpPr/>
          <p:nvPr userDrawn="1"/>
        </p:nvSpPr>
        <p:spPr>
          <a:xfrm>
            <a:off x="-102956" y="6029325"/>
            <a:ext cx="2174990" cy="509587"/>
          </a:xfrm>
          <a:prstGeom prst="rect">
            <a:avLst/>
          </a:prstGeom>
          <a:solidFill>
            <a:srgbClr val="EF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6FE3D59-A6EA-B644-BBB6-2CCA969C15CC}"/>
              </a:ext>
            </a:extLst>
          </p:cNvPr>
          <p:cNvSpPr txBox="1"/>
          <p:nvPr userDrawn="1"/>
        </p:nvSpPr>
        <p:spPr>
          <a:xfrm>
            <a:off x="360477" y="6029325"/>
            <a:ext cx="1643063" cy="461665"/>
          </a:xfrm>
          <a:prstGeom prst="rect">
            <a:avLst/>
          </a:prstGeom>
          <a:noFill/>
        </p:spPr>
        <p:txBody>
          <a:bodyPr wrap="square" rtlCol="0">
            <a:spAutoFit/>
          </a:bodyPr>
          <a:lstStyle/>
          <a:p>
            <a:r>
              <a:rPr lang="en-US" sz="2400" b="1" dirty="0" err="1">
                <a:solidFill>
                  <a:schemeClr val="tx1"/>
                </a:solidFill>
                <a:latin typeface="Arial" panose="020B0604020202020204" pitchFamily="34" charset="0"/>
                <a:cs typeface="Arial" panose="020B0604020202020204" pitchFamily="34" charset="0"/>
              </a:rPr>
              <a:t>arcada.fi</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494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Last slide">
    <p:bg>
      <p:bgPr>
        <a:solidFill>
          <a:schemeClr val="tx1"/>
        </a:solidFill>
        <a:effectLst/>
      </p:bgPr>
    </p:bg>
    <p:spTree>
      <p:nvGrpSpPr>
        <p:cNvPr id="1" name=""/>
        <p:cNvGrpSpPr/>
        <p:nvPr/>
      </p:nvGrpSpPr>
      <p:grpSpPr>
        <a:xfrm>
          <a:off x="0" y="0"/>
          <a:ext cx="0" cy="0"/>
          <a:chOff x="0" y="0"/>
          <a:chExt cx="0" cy="0"/>
        </a:xfrm>
      </p:grpSpPr>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sp>
        <p:nvSpPr>
          <p:cNvPr id="22" name="Rectangle">
            <a:extLst>
              <a:ext uri="{FF2B5EF4-FFF2-40B4-BE49-F238E27FC236}">
                <a16:creationId xmlns:a16="http://schemas.microsoft.com/office/drawing/2014/main" id="{F6592E47-F656-6142-A351-7B30F8E4EC88}"/>
              </a:ext>
            </a:extLst>
          </p:cNvPr>
          <p:cNvSpPr/>
          <p:nvPr userDrawn="1"/>
        </p:nvSpPr>
        <p:spPr>
          <a:xfrm>
            <a:off x="6096000" y="3429000"/>
            <a:ext cx="2725544" cy="3174098"/>
          </a:xfrm>
          <a:prstGeom prst="rect">
            <a:avLst/>
          </a:prstGeom>
          <a:solidFill>
            <a:srgbClr val="EF7C00"/>
          </a:solidFill>
          <a:ln w="12700">
            <a:miter lim="400000"/>
          </a:ln>
        </p:spPr>
        <p:txBody>
          <a:bodyPr lIns="71437" tIns="71437" rIns="71437" bIns="71437" anchor="ctr"/>
          <a:lstStyle/>
          <a:p>
            <a:pPr>
              <a:defRPr sz="3200">
                <a:solidFill>
                  <a:srgbClr val="FFFFFF"/>
                </a:solidFill>
              </a:defRPr>
            </a:pPr>
            <a:endParaRPr/>
          </a:p>
        </p:txBody>
      </p:sp>
      <p:pic>
        <p:nvPicPr>
          <p:cNvPr id="23" name="Arcada_kampanjbilder2020_EDITED_24.6.2020_srgb_16bit_08.jpg">
            <a:extLst>
              <a:ext uri="{FF2B5EF4-FFF2-40B4-BE49-F238E27FC236}">
                <a16:creationId xmlns:a16="http://schemas.microsoft.com/office/drawing/2014/main" id="{E5A60E16-3DD6-994F-90B1-F59B235001F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821544" y="3429038"/>
            <a:ext cx="2711362" cy="3174060"/>
          </a:xfrm>
          <a:prstGeom prst="rect">
            <a:avLst/>
          </a:prstGeom>
          <a:ln w="12700">
            <a:miter lim="400000"/>
          </a:ln>
        </p:spPr>
      </p:pic>
      <p:sp>
        <p:nvSpPr>
          <p:cNvPr id="24" name="Rectangle">
            <a:extLst>
              <a:ext uri="{FF2B5EF4-FFF2-40B4-BE49-F238E27FC236}">
                <a16:creationId xmlns:a16="http://schemas.microsoft.com/office/drawing/2014/main" id="{C9D1BC8E-8744-594B-9D14-7387171144F7}"/>
              </a:ext>
            </a:extLst>
          </p:cNvPr>
          <p:cNvSpPr/>
          <p:nvPr userDrawn="1"/>
        </p:nvSpPr>
        <p:spPr>
          <a:xfrm>
            <a:off x="8821544" y="254902"/>
            <a:ext cx="2725544" cy="3174098"/>
          </a:xfrm>
          <a:prstGeom prst="rect">
            <a:avLst/>
          </a:prstGeom>
          <a:solidFill>
            <a:schemeClr val="accent5"/>
          </a:solidFill>
          <a:ln w="12700">
            <a:miter lim="400000"/>
          </a:ln>
        </p:spPr>
        <p:txBody>
          <a:bodyPr lIns="71437" tIns="71437" rIns="71437" bIns="71437" anchor="ctr"/>
          <a:lstStyle/>
          <a:p>
            <a:pPr>
              <a:defRPr sz="3200">
                <a:solidFill>
                  <a:srgbClr val="FFFFFF"/>
                </a:solidFill>
              </a:defRPr>
            </a:pPr>
            <a:endParaRPr/>
          </a:p>
        </p:txBody>
      </p:sp>
      <p:sp>
        <p:nvSpPr>
          <p:cNvPr id="25" name="Rectangle">
            <a:extLst>
              <a:ext uri="{FF2B5EF4-FFF2-40B4-BE49-F238E27FC236}">
                <a16:creationId xmlns:a16="http://schemas.microsoft.com/office/drawing/2014/main" id="{B353039F-B60E-B04F-A96E-1D34746AC2C0}"/>
              </a:ext>
            </a:extLst>
          </p:cNvPr>
          <p:cNvSpPr/>
          <p:nvPr userDrawn="1"/>
        </p:nvSpPr>
        <p:spPr>
          <a:xfrm>
            <a:off x="6096000" y="254902"/>
            <a:ext cx="2725544" cy="3174098"/>
          </a:xfrm>
          <a:prstGeom prst="rect">
            <a:avLst/>
          </a:prstGeom>
          <a:solidFill>
            <a:srgbClr val="EF7C00">
              <a:alpha val="9804"/>
            </a:srgbClr>
          </a:solidFill>
          <a:ln w="12700">
            <a:miter lim="400000"/>
          </a:ln>
        </p:spPr>
        <p:txBody>
          <a:bodyPr lIns="71437" tIns="71437" rIns="71437" bIns="71437" anchor="ctr"/>
          <a:lstStyle/>
          <a:p>
            <a:pPr>
              <a:defRPr sz="3200">
                <a:solidFill>
                  <a:srgbClr val="FFFFFF"/>
                </a:solidFill>
              </a:defRPr>
            </a:pPr>
            <a:endParaRPr/>
          </a:p>
        </p:txBody>
      </p:sp>
      <p:sp>
        <p:nvSpPr>
          <p:cNvPr id="27" name="Smart solutions for a dynamic professional life and a vivid Swedish culture">
            <a:extLst>
              <a:ext uri="{FF2B5EF4-FFF2-40B4-BE49-F238E27FC236}">
                <a16:creationId xmlns:a16="http://schemas.microsoft.com/office/drawing/2014/main" id="{933246E8-0765-3A4D-9712-FD9F50293A62}"/>
              </a:ext>
            </a:extLst>
          </p:cNvPr>
          <p:cNvSpPr txBox="1"/>
          <p:nvPr userDrawn="1"/>
        </p:nvSpPr>
        <p:spPr>
          <a:xfrm>
            <a:off x="9666387" y="962528"/>
            <a:ext cx="1394863" cy="1584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defRPr sz="2000" spc="39">
                <a:latin typeface="Arial"/>
                <a:ea typeface="Arial"/>
                <a:cs typeface="Arial"/>
                <a:sym typeface="Arial"/>
              </a:defRPr>
            </a:pPr>
            <a:endParaRPr lang="en-GB" b="1" dirty="0">
              <a:solidFill>
                <a:srgbClr val="FFFFFF"/>
              </a:solidFill>
            </a:endParaRPr>
          </a:p>
          <a:p>
            <a:pPr>
              <a:defRPr sz="2000" spc="39">
                <a:latin typeface="Arial"/>
                <a:ea typeface="Arial"/>
                <a:cs typeface="Arial"/>
                <a:sym typeface="Arial"/>
              </a:defRPr>
            </a:pPr>
            <a:endParaRPr lang="en-GB" b="1" dirty="0">
              <a:solidFill>
                <a:srgbClr val="FFFFFF"/>
              </a:solidFill>
            </a:endParaRPr>
          </a:p>
          <a:p>
            <a:pPr>
              <a:defRPr sz="2000" spc="39">
                <a:latin typeface="Arial"/>
                <a:ea typeface="Arial"/>
                <a:cs typeface="Arial"/>
                <a:sym typeface="Arial"/>
              </a:defRPr>
            </a:pPr>
            <a:r>
              <a:rPr lang="en-GB" b="1" dirty="0" err="1">
                <a:solidFill>
                  <a:srgbClr val="FFFFFF"/>
                </a:solidFill>
              </a:rPr>
              <a:t>arcada.fi</a:t>
            </a:r>
            <a:endParaRPr lang="en-GB" b="1" dirty="0">
              <a:solidFill>
                <a:srgbClr val="FFFFFF"/>
              </a:solidFill>
            </a:endParaRPr>
          </a:p>
          <a:p>
            <a:pPr>
              <a:defRPr sz="2000" spc="39">
                <a:latin typeface="Arial"/>
                <a:ea typeface="Arial"/>
                <a:cs typeface="Arial"/>
                <a:sym typeface="Arial"/>
              </a:defRPr>
            </a:pPr>
            <a:endParaRPr lang="en-GB" b="1" dirty="0">
              <a:solidFill>
                <a:srgbClr val="FFFFFF"/>
              </a:solidFill>
            </a:endParaRPr>
          </a:p>
        </p:txBody>
      </p:sp>
      <p:sp>
        <p:nvSpPr>
          <p:cNvPr id="15" name="Smart solutions for a dynamic professional life and a vivid Swedish culture">
            <a:extLst>
              <a:ext uri="{FF2B5EF4-FFF2-40B4-BE49-F238E27FC236}">
                <a16:creationId xmlns:a16="http://schemas.microsoft.com/office/drawing/2014/main" id="{D1F7B832-9814-E841-AB7A-59AAF5FD15DD}"/>
              </a:ext>
            </a:extLst>
          </p:cNvPr>
          <p:cNvSpPr txBox="1"/>
          <p:nvPr userDrawn="1"/>
        </p:nvSpPr>
        <p:spPr>
          <a:xfrm>
            <a:off x="6836622" y="4223710"/>
            <a:ext cx="1394863" cy="1584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defRPr sz="2000" spc="39">
                <a:latin typeface="Arial"/>
                <a:ea typeface="Arial"/>
                <a:cs typeface="Arial"/>
                <a:sym typeface="Arial"/>
              </a:defRPr>
            </a:pPr>
            <a:endParaRPr lang="en-GB" b="1" dirty="0">
              <a:solidFill>
                <a:srgbClr val="FFFFFF"/>
              </a:solidFill>
            </a:endParaRPr>
          </a:p>
          <a:p>
            <a:pPr>
              <a:defRPr sz="2000" spc="39">
                <a:latin typeface="Arial"/>
                <a:ea typeface="Arial"/>
                <a:cs typeface="Arial"/>
                <a:sym typeface="Arial"/>
              </a:defRPr>
            </a:pPr>
            <a:endParaRPr lang="en-GB" b="1" dirty="0">
              <a:solidFill>
                <a:srgbClr val="FFFFFF"/>
              </a:solidFill>
            </a:endParaRPr>
          </a:p>
          <a:p>
            <a:pPr>
              <a:defRPr sz="2000" spc="39">
                <a:latin typeface="Arial"/>
                <a:ea typeface="Arial"/>
                <a:cs typeface="Arial"/>
                <a:sym typeface="Arial"/>
              </a:defRPr>
            </a:pPr>
            <a:r>
              <a:rPr lang="en-GB" b="1" dirty="0" err="1">
                <a:solidFill>
                  <a:srgbClr val="FFFFFF"/>
                </a:solidFill>
              </a:rPr>
              <a:t>arcada.fi</a:t>
            </a:r>
            <a:endParaRPr lang="en-GB" b="1" dirty="0">
              <a:solidFill>
                <a:srgbClr val="FFFFFF"/>
              </a:solidFill>
            </a:endParaRPr>
          </a:p>
          <a:p>
            <a:pPr>
              <a:defRPr sz="2000" spc="39">
                <a:latin typeface="Arial"/>
                <a:ea typeface="Arial"/>
                <a:cs typeface="Arial"/>
                <a:sym typeface="Arial"/>
              </a:defRPr>
            </a:pPr>
            <a:endParaRPr lang="en-GB" b="1" dirty="0">
              <a:solidFill>
                <a:srgbClr val="FFFFFF"/>
              </a:solidFill>
            </a:endParaRPr>
          </a:p>
        </p:txBody>
      </p:sp>
      <p:sp>
        <p:nvSpPr>
          <p:cNvPr id="3" name="Text Placeholder 2">
            <a:extLst>
              <a:ext uri="{FF2B5EF4-FFF2-40B4-BE49-F238E27FC236}">
                <a16:creationId xmlns:a16="http://schemas.microsoft.com/office/drawing/2014/main" id="{A03590D3-60FC-45E3-951E-C8CD2F2E01F0}"/>
              </a:ext>
            </a:extLst>
          </p:cNvPr>
          <p:cNvSpPr>
            <a:spLocks noGrp="1"/>
          </p:cNvSpPr>
          <p:nvPr>
            <p:ph type="body" sz="quarter" idx="10"/>
          </p:nvPr>
        </p:nvSpPr>
        <p:spPr>
          <a:xfrm>
            <a:off x="630238" y="466725"/>
            <a:ext cx="5154612" cy="2962275"/>
          </a:xfrm>
        </p:spPr>
        <p:txBody>
          <a:bodyPr/>
          <a:lstStyle>
            <a:lvl1pPr marL="0" indent="0" algn="ctr">
              <a:buNone/>
              <a:defRPr b="1">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dirty="0"/>
          </a:p>
        </p:txBody>
      </p:sp>
      <p:pic>
        <p:nvPicPr>
          <p:cNvPr id="13" name="Picture 12">
            <a:extLst>
              <a:ext uri="{FF2B5EF4-FFF2-40B4-BE49-F238E27FC236}">
                <a16:creationId xmlns:a16="http://schemas.microsoft.com/office/drawing/2014/main" id="{2588674E-27EC-4B49-99E8-8253BC5D46E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577919" y="1699077"/>
            <a:ext cx="1565048" cy="357347"/>
          </a:xfrm>
          <a:prstGeom prst="rect">
            <a:avLst/>
          </a:prstGeom>
        </p:spPr>
      </p:pic>
    </p:spTree>
    <p:extLst>
      <p:ext uri="{BB962C8B-B14F-4D97-AF65-F5344CB8AC3E}">
        <p14:creationId xmlns:p14="http://schemas.microsoft.com/office/powerpoint/2010/main" val="3353989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tx1"/>
        </a:solidFill>
        <a:effectLst/>
      </p:bgPr>
    </p:bg>
    <p:spTree>
      <p:nvGrpSpPr>
        <p:cNvPr id="1" name=""/>
        <p:cNvGrpSpPr/>
        <p:nvPr/>
      </p:nvGrpSpPr>
      <p:grpSpPr>
        <a:xfrm>
          <a:off x="0" y="0"/>
          <a:ext cx="0" cy="0"/>
          <a:chOff x="0" y="0"/>
          <a:chExt cx="0" cy="0"/>
        </a:xfrm>
      </p:grpSpPr>
      <p:pic>
        <p:nvPicPr>
          <p:cNvPr id="12" name="Arcada_kampanjbilder2020_EDITED_24.6.2020_srgb_16bit_11.jpg" descr="Arcada_kampanjbilder2020_EDITED_24.6.2020_srgb_16bit_11.jpg">
            <a:extLst>
              <a:ext uri="{FF2B5EF4-FFF2-40B4-BE49-F238E27FC236}">
                <a16:creationId xmlns:a16="http://schemas.microsoft.com/office/drawing/2014/main" id="{AF81BCC3-AD0A-AE46-850C-4A13658E2E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9094724" y="6241224"/>
            <a:ext cx="2943497" cy="2281029"/>
          </a:xfrm>
          <a:prstGeom prst="rect">
            <a:avLst/>
          </a:prstGeom>
          <a:ln w="12700">
            <a:miter lim="400000"/>
          </a:ln>
        </p:spPr>
      </p:pic>
      <p:sp>
        <p:nvSpPr>
          <p:cNvPr id="14" name="Rectangle">
            <a:extLst>
              <a:ext uri="{FF2B5EF4-FFF2-40B4-BE49-F238E27FC236}">
                <a16:creationId xmlns:a16="http://schemas.microsoft.com/office/drawing/2014/main" id="{168BD375-62C0-0741-9B9F-5E765317C495}"/>
              </a:ext>
            </a:extLst>
          </p:cNvPr>
          <p:cNvSpPr/>
          <p:nvPr userDrawn="1"/>
        </p:nvSpPr>
        <p:spPr>
          <a:xfrm>
            <a:off x="19096499" y="1516030"/>
            <a:ext cx="2945401" cy="2281056"/>
          </a:xfrm>
          <a:prstGeom prst="rect">
            <a:avLst/>
          </a:prstGeom>
          <a:solidFill>
            <a:srgbClr val="F9CEE3"/>
          </a:solidFill>
          <a:ln w="12700">
            <a:miter lim="400000"/>
          </a:ln>
        </p:spPr>
        <p:txBody>
          <a:bodyPr lIns="71437" tIns="71437" rIns="71437" bIns="71437" anchor="ctr"/>
          <a:lstStyle/>
          <a:p>
            <a:pPr>
              <a:defRPr sz="3200">
                <a:solidFill>
                  <a:srgbClr val="FFFFFF"/>
                </a:solidFill>
              </a:defRPr>
            </a:pPr>
            <a:endParaRPr/>
          </a:p>
        </p:txBody>
      </p:sp>
      <p:sp>
        <p:nvSpPr>
          <p:cNvPr id="22" name="Rectangle">
            <a:extLst>
              <a:ext uri="{FF2B5EF4-FFF2-40B4-BE49-F238E27FC236}">
                <a16:creationId xmlns:a16="http://schemas.microsoft.com/office/drawing/2014/main" id="{F6592E47-F656-6142-A351-7B30F8E4EC88}"/>
              </a:ext>
            </a:extLst>
          </p:cNvPr>
          <p:cNvSpPr/>
          <p:nvPr userDrawn="1"/>
        </p:nvSpPr>
        <p:spPr>
          <a:xfrm>
            <a:off x="6096000" y="3429000"/>
            <a:ext cx="2725544" cy="3174098"/>
          </a:xfrm>
          <a:prstGeom prst="rect">
            <a:avLst/>
          </a:prstGeom>
          <a:solidFill>
            <a:srgbClr val="EF7C00"/>
          </a:solidFill>
          <a:ln w="12700">
            <a:miter lim="400000"/>
          </a:ln>
        </p:spPr>
        <p:txBody>
          <a:bodyPr lIns="71437" tIns="71437" rIns="71437" bIns="71437" anchor="ctr"/>
          <a:lstStyle/>
          <a:p>
            <a:pPr>
              <a:defRPr sz="3200">
                <a:solidFill>
                  <a:srgbClr val="FFFFFF"/>
                </a:solidFill>
              </a:defRPr>
            </a:pPr>
            <a:endParaRPr/>
          </a:p>
        </p:txBody>
      </p:sp>
      <p:pic>
        <p:nvPicPr>
          <p:cNvPr id="23" name="Arcada_kampanjbilder2020_EDITED_24.6.2020_srgb_16bit_08.jpg">
            <a:extLst>
              <a:ext uri="{FF2B5EF4-FFF2-40B4-BE49-F238E27FC236}">
                <a16:creationId xmlns:a16="http://schemas.microsoft.com/office/drawing/2014/main" id="{E5A60E16-3DD6-994F-90B1-F59B235001FD}"/>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821544" y="3429038"/>
            <a:ext cx="2711362" cy="3174060"/>
          </a:xfrm>
          <a:prstGeom prst="rect">
            <a:avLst/>
          </a:prstGeom>
          <a:ln w="12700">
            <a:miter lim="400000"/>
          </a:ln>
        </p:spPr>
      </p:pic>
      <p:sp>
        <p:nvSpPr>
          <p:cNvPr id="24" name="Rectangle">
            <a:extLst>
              <a:ext uri="{FF2B5EF4-FFF2-40B4-BE49-F238E27FC236}">
                <a16:creationId xmlns:a16="http://schemas.microsoft.com/office/drawing/2014/main" id="{C9D1BC8E-8744-594B-9D14-7387171144F7}"/>
              </a:ext>
            </a:extLst>
          </p:cNvPr>
          <p:cNvSpPr/>
          <p:nvPr userDrawn="1"/>
        </p:nvSpPr>
        <p:spPr>
          <a:xfrm>
            <a:off x="8821544" y="254902"/>
            <a:ext cx="2725544" cy="3174098"/>
          </a:xfrm>
          <a:prstGeom prst="rect">
            <a:avLst/>
          </a:prstGeom>
          <a:solidFill>
            <a:srgbClr val="821B81"/>
          </a:solidFill>
          <a:ln w="12700">
            <a:miter lim="400000"/>
          </a:ln>
        </p:spPr>
        <p:txBody>
          <a:bodyPr lIns="71437" tIns="71437" rIns="71437" bIns="71437" anchor="ctr"/>
          <a:lstStyle/>
          <a:p>
            <a:pPr>
              <a:defRPr sz="3200">
                <a:solidFill>
                  <a:srgbClr val="FFFFFF"/>
                </a:solidFill>
              </a:defRPr>
            </a:pPr>
            <a:endParaRPr/>
          </a:p>
        </p:txBody>
      </p:sp>
      <p:sp>
        <p:nvSpPr>
          <p:cNvPr id="25" name="Rectangle">
            <a:extLst>
              <a:ext uri="{FF2B5EF4-FFF2-40B4-BE49-F238E27FC236}">
                <a16:creationId xmlns:a16="http://schemas.microsoft.com/office/drawing/2014/main" id="{B353039F-B60E-B04F-A96E-1D34746AC2C0}"/>
              </a:ext>
            </a:extLst>
          </p:cNvPr>
          <p:cNvSpPr/>
          <p:nvPr userDrawn="1"/>
        </p:nvSpPr>
        <p:spPr>
          <a:xfrm>
            <a:off x="6096000" y="254902"/>
            <a:ext cx="2725544" cy="3174098"/>
          </a:xfrm>
          <a:prstGeom prst="rect">
            <a:avLst/>
          </a:prstGeom>
          <a:solidFill>
            <a:srgbClr val="EF7C00">
              <a:alpha val="9804"/>
            </a:srgbClr>
          </a:solidFill>
          <a:ln w="12700">
            <a:miter lim="400000"/>
          </a:ln>
        </p:spPr>
        <p:txBody>
          <a:bodyPr lIns="71437" tIns="71437" rIns="71437" bIns="71437" anchor="ctr"/>
          <a:lstStyle/>
          <a:p>
            <a:pPr>
              <a:defRPr sz="3200">
                <a:solidFill>
                  <a:srgbClr val="FFFFFF"/>
                </a:solidFill>
              </a:defRPr>
            </a:pPr>
            <a:endParaRPr/>
          </a:p>
        </p:txBody>
      </p:sp>
      <p:sp>
        <p:nvSpPr>
          <p:cNvPr id="27" name="Smart solutions for a dynamic professional life and a vivid Swedish culture">
            <a:extLst>
              <a:ext uri="{FF2B5EF4-FFF2-40B4-BE49-F238E27FC236}">
                <a16:creationId xmlns:a16="http://schemas.microsoft.com/office/drawing/2014/main" id="{933246E8-0765-3A4D-9712-FD9F50293A62}"/>
              </a:ext>
            </a:extLst>
          </p:cNvPr>
          <p:cNvSpPr txBox="1"/>
          <p:nvPr userDrawn="1"/>
        </p:nvSpPr>
        <p:spPr>
          <a:xfrm>
            <a:off x="9666387" y="962528"/>
            <a:ext cx="1394863" cy="1584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defRPr sz="2000" spc="39">
                <a:latin typeface="Arial"/>
                <a:ea typeface="Arial"/>
                <a:cs typeface="Arial"/>
                <a:sym typeface="Arial"/>
              </a:defRPr>
            </a:pPr>
            <a:endParaRPr lang="en-GB" b="1" dirty="0">
              <a:solidFill>
                <a:srgbClr val="FFFFFF"/>
              </a:solidFill>
            </a:endParaRPr>
          </a:p>
          <a:p>
            <a:pPr>
              <a:defRPr sz="2000" spc="39">
                <a:latin typeface="Arial"/>
                <a:ea typeface="Arial"/>
                <a:cs typeface="Arial"/>
                <a:sym typeface="Arial"/>
              </a:defRPr>
            </a:pPr>
            <a:endParaRPr lang="en-GB" b="1" dirty="0">
              <a:solidFill>
                <a:srgbClr val="FFFFFF"/>
              </a:solidFill>
            </a:endParaRPr>
          </a:p>
          <a:p>
            <a:pPr>
              <a:defRPr sz="2000" spc="39">
                <a:latin typeface="Arial"/>
                <a:ea typeface="Arial"/>
                <a:cs typeface="Arial"/>
                <a:sym typeface="Arial"/>
              </a:defRPr>
            </a:pPr>
            <a:r>
              <a:rPr lang="en-GB" b="1" dirty="0" err="1">
                <a:solidFill>
                  <a:srgbClr val="FFFFFF"/>
                </a:solidFill>
              </a:rPr>
              <a:t>arcada.fi</a:t>
            </a:r>
            <a:endParaRPr lang="en-GB" b="1" dirty="0">
              <a:solidFill>
                <a:srgbClr val="FFFFFF"/>
              </a:solidFill>
            </a:endParaRPr>
          </a:p>
          <a:p>
            <a:pPr>
              <a:defRPr sz="2000" spc="39">
                <a:latin typeface="Arial"/>
                <a:ea typeface="Arial"/>
                <a:cs typeface="Arial"/>
                <a:sym typeface="Arial"/>
              </a:defRPr>
            </a:pPr>
            <a:endParaRPr lang="en-GB" b="1" dirty="0">
              <a:solidFill>
                <a:srgbClr val="FFFFFF"/>
              </a:solidFill>
            </a:endParaRPr>
          </a:p>
        </p:txBody>
      </p:sp>
      <p:sp>
        <p:nvSpPr>
          <p:cNvPr id="15" name="Smart solutions for a dynamic professional life and a vivid Swedish culture">
            <a:extLst>
              <a:ext uri="{FF2B5EF4-FFF2-40B4-BE49-F238E27FC236}">
                <a16:creationId xmlns:a16="http://schemas.microsoft.com/office/drawing/2014/main" id="{D1F7B832-9814-E841-AB7A-59AAF5FD15DD}"/>
              </a:ext>
            </a:extLst>
          </p:cNvPr>
          <p:cNvSpPr txBox="1"/>
          <p:nvPr userDrawn="1"/>
        </p:nvSpPr>
        <p:spPr>
          <a:xfrm>
            <a:off x="6836622" y="4223710"/>
            <a:ext cx="1394863" cy="1584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a:defRPr sz="2000" spc="39">
                <a:latin typeface="Arial"/>
                <a:ea typeface="Arial"/>
                <a:cs typeface="Arial"/>
                <a:sym typeface="Arial"/>
              </a:defRPr>
            </a:pPr>
            <a:endParaRPr lang="en-GB" b="1" dirty="0">
              <a:solidFill>
                <a:srgbClr val="FFFFFF"/>
              </a:solidFill>
            </a:endParaRPr>
          </a:p>
          <a:p>
            <a:pPr>
              <a:defRPr sz="2000" spc="39">
                <a:latin typeface="Arial"/>
                <a:ea typeface="Arial"/>
                <a:cs typeface="Arial"/>
                <a:sym typeface="Arial"/>
              </a:defRPr>
            </a:pPr>
            <a:endParaRPr lang="en-GB" b="1" dirty="0">
              <a:solidFill>
                <a:srgbClr val="FFFFFF"/>
              </a:solidFill>
            </a:endParaRPr>
          </a:p>
          <a:p>
            <a:pPr>
              <a:defRPr sz="2000" spc="39">
                <a:latin typeface="Arial"/>
                <a:ea typeface="Arial"/>
                <a:cs typeface="Arial"/>
                <a:sym typeface="Arial"/>
              </a:defRPr>
            </a:pPr>
            <a:r>
              <a:rPr lang="en-GB" b="1" dirty="0" err="1">
                <a:solidFill>
                  <a:srgbClr val="FFFFFF"/>
                </a:solidFill>
              </a:rPr>
              <a:t>arcada.fi</a:t>
            </a:r>
            <a:endParaRPr lang="en-GB" b="1" dirty="0">
              <a:solidFill>
                <a:srgbClr val="FFFFFF"/>
              </a:solidFill>
            </a:endParaRPr>
          </a:p>
          <a:p>
            <a:pPr>
              <a:defRPr sz="2000" spc="39">
                <a:latin typeface="Arial"/>
                <a:ea typeface="Arial"/>
                <a:cs typeface="Arial"/>
                <a:sym typeface="Arial"/>
              </a:defRPr>
            </a:pPr>
            <a:endParaRPr lang="en-GB" b="1" dirty="0">
              <a:solidFill>
                <a:srgbClr val="FFFFFF"/>
              </a:solidFill>
            </a:endParaRPr>
          </a:p>
        </p:txBody>
      </p:sp>
      <p:sp>
        <p:nvSpPr>
          <p:cNvPr id="3" name="Text Placeholder 2">
            <a:extLst>
              <a:ext uri="{FF2B5EF4-FFF2-40B4-BE49-F238E27FC236}">
                <a16:creationId xmlns:a16="http://schemas.microsoft.com/office/drawing/2014/main" id="{A03590D3-60FC-45E3-951E-C8CD2F2E01F0}"/>
              </a:ext>
            </a:extLst>
          </p:cNvPr>
          <p:cNvSpPr>
            <a:spLocks noGrp="1"/>
          </p:cNvSpPr>
          <p:nvPr>
            <p:ph type="body" sz="quarter" idx="10"/>
          </p:nvPr>
        </p:nvSpPr>
        <p:spPr>
          <a:xfrm>
            <a:off x="630238" y="466725"/>
            <a:ext cx="5154612" cy="2962275"/>
          </a:xfrm>
        </p:spPr>
        <p:txBody>
          <a:bodyPr/>
          <a:lstStyle>
            <a:lvl1pPr marL="0" indent="0" algn="ctr">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FI" dirty="0"/>
          </a:p>
        </p:txBody>
      </p:sp>
      <p:pic>
        <p:nvPicPr>
          <p:cNvPr id="13" name="Picture 12">
            <a:extLst>
              <a:ext uri="{FF2B5EF4-FFF2-40B4-BE49-F238E27FC236}">
                <a16:creationId xmlns:a16="http://schemas.microsoft.com/office/drawing/2014/main" id="{2588674E-27EC-4B49-99E8-8253BC5D46E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6577919" y="1699077"/>
            <a:ext cx="1565048" cy="357347"/>
          </a:xfrm>
          <a:prstGeom prst="rect">
            <a:avLst/>
          </a:prstGeom>
        </p:spPr>
      </p:pic>
    </p:spTree>
    <p:extLst>
      <p:ext uri="{BB962C8B-B14F-4D97-AF65-F5344CB8AC3E}">
        <p14:creationId xmlns:p14="http://schemas.microsoft.com/office/powerpoint/2010/main" val="21237904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3" name="Sisällön paikkamerkki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yksen paikkamerkki 3"/>
          <p:cNvSpPr>
            <a:spLocks noGrp="1"/>
          </p:cNvSpPr>
          <p:nvPr>
            <p:ph type="dt" sz="half" idx="10"/>
          </p:nvPr>
        </p:nvSpPr>
        <p:spPr>
          <a:xfrm>
            <a:off x="609600" y="6295511"/>
            <a:ext cx="2844800" cy="365125"/>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chemeClr val="tx1"/>
                </a:solidFill>
                <a:latin typeface="Arial"/>
                <a:cs typeface="Arial"/>
              </a:defRPr>
            </a:lvl1pPr>
          </a:lstStyle>
          <a:p>
            <a:fld id="{9A03A0E1-6837-3442-B06F-8648370E999D}" type="datetime1">
              <a:rPr lang="fi-FI" smtClean="0"/>
              <a:pPr/>
              <a:t>22.8.2024</a:t>
            </a:fld>
            <a:endParaRPr lang="fi-FI" dirty="0"/>
          </a:p>
        </p:txBody>
      </p:sp>
    </p:spTree>
    <p:extLst>
      <p:ext uri="{BB962C8B-B14F-4D97-AF65-F5344CB8AC3E}">
        <p14:creationId xmlns:p14="http://schemas.microsoft.com/office/powerpoint/2010/main" val="330334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 Two Columns (purple)">
    <p:bg>
      <p:bgPr>
        <a:solidFill>
          <a:srgbClr val="821B8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8011"/>
            <a:ext cx="10515600" cy="1191871"/>
          </a:xfrm>
        </p:spPr>
        <p:txBody>
          <a:bodyPr/>
          <a:lstStyle/>
          <a:p>
            <a:br>
              <a:rPr lang="en-GB" dirty="0"/>
            </a:br>
            <a:r>
              <a:rPr lang="en-GB" dirty="0"/>
              <a:t>Click to edit Master title style</a:t>
            </a:r>
            <a:endParaRPr lang="en-US" dirty="0"/>
          </a:p>
        </p:txBody>
      </p:sp>
      <p:sp>
        <p:nvSpPr>
          <p:cNvPr id="3" name="Content Placeholder 2"/>
          <p:cNvSpPr>
            <a:spLocks noGrp="1"/>
          </p:cNvSpPr>
          <p:nvPr>
            <p:ph sz="half" idx="1"/>
          </p:nvPr>
        </p:nvSpPr>
        <p:spPr>
          <a:xfrm>
            <a:off x="838200" y="2012204"/>
            <a:ext cx="5181600" cy="4476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12204"/>
            <a:ext cx="5181600" cy="4476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9AC9A45A-5172-9A4D-8E41-37624A15F83A}"/>
              </a:ext>
            </a:extLst>
          </p:cNvPr>
          <p:cNvSpPr/>
          <p:nvPr userDrawn="1"/>
        </p:nvSpPr>
        <p:spPr>
          <a:xfrm>
            <a:off x="928686" y="1739882"/>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descr="A black and white image of a person's face&#10;&#10;Description automatically generated with low confidence">
            <a:extLst>
              <a:ext uri="{FF2B5EF4-FFF2-40B4-BE49-F238E27FC236}">
                <a16:creationId xmlns:a16="http://schemas.microsoft.com/office/drawing/2014/main" id="{5FE95CF0-1BF4-B248-92B0-326B7BF2624D}"/>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7864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urple)">
    <p:bg>
      <p:bgPr>
        <a:solidFill>
          <a:srgbClr val="821B81"/>
        </a:solid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34408" y="945097"/>
            <a:ext cx="6225807" cy="4915954"/>
          </a:xfrm>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39788" y="2388205"/>
            <a:ext cx="3932237" cy="3472846"/>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F46D86DC-53F7-404A-BB0F-9AAA8CCD8601}"/>
              </a:ext>
            </a:extLst>
          </p:cNvPr>
          <p:cNvSpPr/>
          <p:nvPr userDrawn="1"/>
        </p:nvSpPr>
        <p:spPr>
          <a:xfrm>
            <a:off x="928686" y="2057400"/>
            <a:ext cx="1357314" cy="57162"/>
          </a:xfrm>
          <a:prstGeom prst="rect">
            <a:avLst/>
          </a:prstGeom>
          <a:solidFill>
            <a:schemeClr val="tx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821B81"/>
              </a:solidFill>
            </a:endParaRPr>
          </a:p>
        </p:txBody>
      </p:sp>
    </p:spTree>
    <p:extLst>
      <p:ext uri="{BB962C8B-B14F-4D97-AF65-F5344CB8AC3E}">
        <p14:creationId xmlns:p14="http://schemas.microsoft.com/office/powerpoint/2010/main" val="421620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 Background">
    <p:spTree>
      <p:nvGrpSpPr>
        <p:cNvPr id="1" name=""/>
        <p:cNvGrpSpPr/>
        <p:nvPr/>
      </p:nvGrpSpPr>
      <p:grpSpPr>
        <a:xfrm>
          <a:off x="0" y="0"/>
          <a:ext cx="0" cy="0"/>
          <a:chOff x="0" y="0"/>
          <a:chExt cx="0" cy="0"/>
        </a:xfrm>
      </p:grpSpPr>
      <p:pic>
        <p:nvPicPr>
          <p:cNvPr id="3" name="Picture 2" descr="A black and white image of a person's face&#10;&#10;Description automatically generated with low confidence">
            <a:extLst>
              <a:ext uri="{FF2B5EF4-FFF2-40B4-BE49-F238E27FC236}">
                <a16:creationId xmlns:a16="http://schemas.microsoft.com/office/drawing/2014/main" id="{A649F3E2-D3A7-A84A-B7AC-0F0C136EF183}"/>
              </a:ext>
            </a:extLst>
          </p:cNvPr>
          <p:cNvPicPr>
            <a:picLocks noChangeAspect="1"/>
          </p:cNvPicPr>
          <p:nvPr userDrawn="1"/>
        </p:nvPicPr>
        <p:blipFill>
          <a:blip r:embed="rId2"/>
          <a:stretch>
            <a:fillRect/>
          </a:stretch>
        </p:blipFill>
        <p:spPr>
          <a:xfrm>
            <a:off x="462422" y="322267"/>
            <a:ext cx="1566000" cy="357564"/>
          </a:xfrm>
          <a:prstGeom prst="rect">
            <a:avLst/>
          </a:prstGeom>
        </p:spPr>
      </p:pic>
    </p:spTree>
    <p:extLst>
      <p:ext uri="{BB962C8B-B14F-4D97-AF65-F5344CB8AC3E}">
        <p14:creationId xmlns:p14="http://schemas.microsoft.com/office/powerpoint/2010/main" val="7693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ligh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lnSpc>
                <a:spcPct val="100000"/>
              </a:lnSpc>
              <a:defRPr sz="4800">
                <a:solidFill>
                  <a:srgbClr val="821B8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41750"/>
            <a:ext cx="9144000" cy="1655762"/>
          </a:xfrm>
        </p:spPr>
        <p:txBody>
          <a:bodyPr/>
          <a:lstStyle>
            <a:lvl1pPr marL="0" indent="0" algn="l">
              <a:buNone/>
              <a:defRPr sz="2400">
                <a:solidFill>
                  <a:srgbClr val="821B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F1E48F20-BC3F-3A4E-944C-7ED7A3FF8EFB}"/>
              </a:ext>
            </a:extLst>
          </p:cNvPr>
          <p:cNvSpPr/>
          <p:nvPr userDrawn="1"/>
        </p:nvSpPr>
        <p:spPr>
          <a:xfrm>
            <a:off x="1634897" y="3509963"/>
            <a:ext cx="1357314" cy="57162"/>
          </a:xfrm>
          <a:prstGeom prst="rect">
            <a:avLst/>
          </a:prstGeom>
          <a:solidFill>
            <a:srgbClr val="EF7C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1D6F946F-742F-7F46-B66D-A0A9ED09323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62898" y="322484"/>
            <a:ext cx="1565048" cy="357347"/>
          </a:xfrm>
          <a:prstGeom prst="rect">
            <a:avLst/>
          </a:prstGeom>
        </p:spPr>
      </p:pic>
    </p:spTree>
    <p:extLst>
      <p:ext uri="{BB962C8B-B14F-4D97-AF65-F5344CB8AC3E}">
        <p14:creationId xmlns:p14="http://schemas.microsoft.com/office/powerpoint/2010/main" val="1325355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21B8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52407"/>
            <a:ext cx="10515600" cy="1262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212906"/>
            <a:ext cx="10515600" cy="41448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090413"/>
      </p:ext>
    </p:extLst>
  </p:cSld>
  <p:clrMap bg1="lt1" tx1="dk1" bg2="lt2" tx2="dk2" accent1="accent1" accent2="accent2" accent3="accent3" accent4="accent4" accent5="accent5" accent6="accent6" hlink="hlink" folHlink="folHlink"/>
  <p:sldLayoutIdLst>
    <p:sldLayoutId id="2147483677" r:id="rId1"/>
    <p:sldLayoutId id="2147483744" r:id="rId2"/>
    <p:sldLayoutId id="2147483753" r:id="rId3"/>
    <p:sldLayoutId id="2147483681" r:id="rId4"/>
    <p:sldLayoutId id="2147483747" r:id="rId5"/>
    <p:sldLayoutId id="2147483664" r:id="rId6"/>
    <p:sldLayoutId id="2147483669" r:id="rId7"/>
    <p:sldLayoutId id="2147483719" r:id="rId8"/>
    <p:sldLayoutId id="2147483661" r:id="rId9"/>
    <p:sldLayoutId id="2147483746" r:id="rId10"/>
    <p:sldLayoutId id="2147483679" r:id="rId11"/>
    <p:sldLayoutId id="2147483691" r:id="rId12"/>
    <p:sldLayoutId id="2147483705" r:id="rId13"/>
    <p:sldLayoutId id="2147483684" r:id="rId14"/>
    <p:sldLayoutId id="2147483748" r:id="rId15"/>
    <p:sldLayoutId id="2147483680" r:id="rId16"/>
    <p:sldLayoutId id="2147483690" r:id="rId17"/>
    <p:sldLayoutId id="2147483704" r:id="rId18"/>
    <p:sldLayoutId id="2147483754" r:id="rId19"/>
    <p:sldLayoutId id="2147483755" r:id="rId20"/>
    <p:sldLayoutId id="2147483756" r:id="rId21"/>
    <p:sldLayoutId id="2147483757" r:id="rId22"/>
    <p:sldLayoutId id="2147483758" r:id="rId23"/>
    <p:sldLayoutId id="2147483682" r:id="rId24"/>
    <p:sldLayoutId id="2147483749" r:id="rId25"/>
    <p:sldLayoutId id="2147483689" r:id="rId26"/>
    <p:sldLayoutId id="2147483692" r:id="rId27"/>
    <p:sldLayoutId id="2147483724" r:id="rId28"/>
    <p:sldLayoutId id="2147483723" r:id="rId29"/>
    <p:sldLayoutId id="2147483750" r:id="rId30"/>
    <p:sldLayoutId id="2147483751" r:id="rId31"/>
    <p:sldLayoutId id="2147483752" r:id="rId32"/>
    <p:sldLayoutId id="2147483706" r:id="rId33"/>
    <p:sldLayoutId id="2147483700" r:id="rId34"/>
    <p:sldLayoutId id="2147483694" r:id="rId35"/>
    <p:sldLayoutId id="2147483662" r:id="rId36"/>
    <p:sldLayoutId id="2147483742" r:id="rId37"/>
    <p:sldLayoutId id="2147483698" r:id="rId38"/>
    <p:sldLayoutId id="2147483759" r:id="rId39"/>
    <p:sldLayoutId id="2147483760" r:id="rId40"/>
    <p:sldLayoutId id="2147483762" r:id="rId41"/>
    <p:sldLayoutId id="2147483727" r:id="rId42"/>
    <p:sldLayoutId id="2147483683" r:id="rId43"/>
    <p:sldLayoutId id="2147483741" r:id="rId44"/>
    <p:sldLayoutId id="2147483743" r:id="rId45"/>
    <p:sldLayoutId id="2147483729" r:id="rId46"/>
    <p:sldLayoutId id="2147483736" r:id="rId47"/>
    <p:sldLayoutId id="2147483695" r:id="rId48"/>
    <p:sldLayoutId id="2147483674" r:id="rId49"/>
    <p:sldLayoutId id="2147483697" r:id="rId50"/>
    <p:sldLayoutId id="2147483696" r:id="rId51"/>
    <p:sldLayoutId id="2147483761" r:id="rId52"/>
    <p:sldLayoutId id="2147483722" r:id="rId53"/>
    <p:sldLayoutId id="2147483763" r:id="rId54"/>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miliary.fi/en.html" TargetMode="External"/><Relationship Id="rId7" Type="http://schemas.openxmlformats.org/officeDocument/2006/relationships/hyperlink" Target="https://www.redcross.fi/" TargetMode="External"/><Relationship Id="rId2" Type="http://schemas.openxmlformats.org/officeDocument/2006/relationships/hyperlink" Target="https://slush23.com/" TargetMode="External"/><Relationship Id="rId1" Type="http://schemas.openxmlformats.org/officeDocument/2006/relationships/slideLayout" Target="../slideLayouts/slideLayout37.xml"/><Relationship Id="rId6" Type="http://schemas.openxmlformats.org/officeDocument/2006/relationships/hyperlink" Target="https://iwwof.com/" TargetMode="External"/><Relationship Id="rId5" Type="http://schemas.openxmlformats.org/officeDocument/2006/relationships/hyperlink" Target="https://startuprefugees.com/" TargetMode="External"/><Relationship Id="rId4" Type="http://schemas.openxmlformats.org/officeDocument/2006/relationships/hyperlink" Target="https://www.thinkafrica.f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hyperlink" Target="https://www.omaolo.fi/" TargetMode="External"/><Relationship Id="rId2" Type="http://schemas.openxmlformats.org/officeDocument/2006/relationships/hyperlink" Target="https://www.yths.fi/en" TargetMode="Externa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hyperlink" Target="https://www.kela.fi/how-to-pay-the-student-healthcare-fee-in-higher-education" TargetMode="Externa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hyperlink" Target="https://helsingfors.luckan.fi/en/" TargetMode="External"/><Relationship Id="rId2" Type="http://schemas.openxmlformats.org/officeDocument/2006/relationships/hyperlink" Target="https://ihhelsinki.fi/" TargetMode="External"/><Relationship Id="rId1" Type="http://schemas.openxmlformats.org/officeDocument/2006/relationships/slideLayout" Target="../slideLayouts/slideLayout49.xml"/><Relationship Id="rId5" Type="http://schemas.openxmlformats.org/officeDocument/2006/relationships/hyperlink" Target="https://www.eventbrite.fi/" TargetMode="External"/><Relationship Id="rId4" Type="http://schemas.openxmlformats.org/officeDocument/2006/relationships/hyperlink" Target="https://www.hel.fi/en/business-and-work/businesses-and-entrepreneur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tart.arcada.fi/en/study-support/planning-your-studies" TargetMode="External"/><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hyperlink" Target="https://start.arcada.fi/en/study-support/for-international-students" TargetMode="External"/><Relationship Id="rId4" Type="http://schemas.openxmlformats.org/officeDocument/2006/relationships/hyperlink" Target="https://start.arcada.fi/en/study-support/student-affair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karriarcentret.fi/" TargetMode="External"/><Relationship Id="rId2" Type="http://schemas.openxmlformats.org/officeDocument/2006/relationships/hyperlink" Target="https://www.asken.fi/en/framsida-english/" TargetMode="External"/><Relationship Id="rId1" Type="http://schemas.openxmlformats.org/officeDocument/2006/relationships/slideLayout" Target="../slideLayouts/slideLayout36.xml"/><Relationship Id="rId4" Type="http://schemas.openxmlformats.org/officeDocument/2006/relationships/hyperlink" Target="https://start.arcada.fi/en/study-support/well-being"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686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B80D63-0FCA-4E52-AD17-B99E76041882}"/>
              </a:ext>
            </a:extLst>
          </p:cNvPr>
          <p:cNvSpPr>
            <a:spLocks noGrp="1"/>
          </p:cNvSpPr>
          <p:nvPr>
            <p:ph type="title"/>
          </p:nvPr>
        </p:nvSpPr>
        <p:spPr>
          <a:xfrm>
            <a:off x="838200" y="365125"/>
            <a:ext cx="5219700" cy="1325563"/>
          </a:xfrm>
        </p:spPr>
        <p:txBody>
          <a:bodyPr anchor="ctr">
            <a:normAutofit/>
          </a:bodyPr>
          <a:lstStyle/>
          <a:p>
            <a:r>
              <a:rPr lang="sv-FI" dirty="0"/>
              <a:t>Finns </a:t>
            </a:r>
            <a:r>
              <a:rPr lang="sv-FI" dirty="0" err="1"/>
              <a:t>are</a:t>
            </a:r>
            <a:r>
              <a:rPr lang="sv-FI" dirty="0"/>
              <a:t>...</a:t>
            </a:r>
          </a:p>
        </p:txBody>
      </p:sp>
      <p:sp>
        <p:nvSpPr>
          <p:cNvPr id="2" name="Content Placeholder 1">
            <a:extLst>
              <a:ext uri="{FF2B5EF4-FFF2-40B4-BE49-F238E27FC236}">
                <a16:creationId xmlns:a16="http://schemas.microsoft.com/office/drawing/2014/main" id="{79432264-A36E-428C-8B80-7D7FEF6E3510}"/>
              </a:ext>
            </a:extLst>
          </p:cNvPr>
          <p:cNvSpPr>
            <a:spLocks noGrp="1"/>
          </p:cNvSpPr>
          <p:nvPr>
            <p:ph sz="half" idx="1"/>
          </p:nvPr>
        </p:nvSpPr>
        <p:spPr>
          <a:xfrm>
            <a:off x="838200" y="2040785"/>
            <a:ext cx="5181600" cy="4351338"/>
          </a:xfrm>
        </p:spPr>
        <p:txBody>
          <a:bodyPr>
            <a:normAutofit/>
          </a:bodyPr>
          <a:lstStyle/>
          <a:p>
            <a:r>
              <a:rPr lang="sv-FI" sz="2000" dirty="0"/>
              <a:t>...said to be quiet, reserved, shy and introverted but also hospitable and even talkative. </a:t>
            </a:r>
          </a:p>
          <a:p>
            <a:r>
              <a:rPr lang="en-US" sz="2000" dirty="0"/>
              <a:t>…not big small talkers. Quiet moments are not considered awkward. There’s no necessity to fill gaps in conversation with chatter.</a:t>
            </a:r>
          </a:p>
          <a:p>
            <a:r>
              <a:rPr lang="en-US" sz="2000" dirty="0"/>
              <a:t>…said to be genuine. They mean what they say. “Let’s have a coffee one of these days” It is not a small talk; it is expected to happen.</a:t>
            </a:r>
          </a:p>
          <a:p>
            <a:r>
              <a:rPr lang="sv-FI" sz="2000" dirty="0"/>
              <a:t>...said not to show their emotions openly. </a:t>
            </a:r>
          </a:p>
        </p:txBody>
      </p:sp>
    </p:spTree>
    <p:extLst>
      <p:ext uri="{BB962C8B-B14F-4D97-AF65-F5344CB8AC3E}">
        <p14:creationId xmlns:p14="http://schemas.microsoft.com/office/powerpoint/2010/main" val="55994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96D50855-4E93-429F-BB2C-2727FDCAFED6}"/>
              </a:ext>
            </a:extLst>
          </p:cNvPr>
          <p:cNvPicPr>
            <a:picLocks noChangeAspect="1"/>
          </p:cNvPicPr>
          <p:nvPr/>
        </p:nvPicPr>
        <p:blipFill rotWithShape="1">
          <a:blip r:embed="rId2"/>
          <a:srcRect b="25000"/>
          <a:stretch/>
        </p:blipFill>
        <p:spPr>
          <a:xfrm>
            <a:off x="20" y="10"/>
            <a:ext cx="12191980" cy="6857990"/>
          </a:xfrm>
          <a:prstGeom prst="rect">
            <a:avLst/>
          </a:prstGeom>
          <a:noFill/>
        </p:spPr>
      </p:pic>
    </p:spTree>
    <p:extLst>
      <p:ext uri="{BB962C8B-B14F-4D97-AF65-F5344CB8AC3E}">
        <p14:creationId xmlns:p14="http://schemas.microsoft.com/office/powerpoint/2010/main" val="5726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EDFC7F-4A21-E401-003C-079F2FD7A290}"/>
              </a:ext>
            </a:extLst>
          </p:cNvPr>
          <p:cNvSpPr>
            <a:spLocks noGrp="1"/>
          </p:cNvSpPr>
          <p:nvPr>
            <p:ph sz="half" idx="1"/>
          </p:nvPr>
        </p:nvSpPr>
        <p:spPr>
          <a:xfrm>
            <a:off x="838200" y="2012204"/>
            <a:ext cx="10515600" cy="4476741"/>
          </a:xfrm>
        </p:spPr>
        <p:txBody>
          <a:bodyPr>
            <a:normAutofit/>
          </a:bodyPr>
          <a:lstStyle/>
          <a:p>
            <a:r>
              <a:rPr lang="en-FI"/>
              <a:t>Be open-minded towards the opinion of others. </a:t>
            </a:r>
          </a:p>
          <a:p>
            <a:r>
              <a:rPr lang="en-FI"/>
              <a:t>Be careful with humour. </a:t>
            </a:r>
            <a:r>
              <a:rPr lang="en-GB"/>
              <a:t>W</a:t>
            </a:r>
            <a:r>
              <a:rPr lang="en-FI"/>
              <a:t>hat is funny in one culture might be very insulting in another.</a:t>
            </a:r>
          </a:p>
          <a:p>
            <a:r>
              <a:rPr lang="en-FI"/>
              <a:t>Be inclusive. It is always easier to speak in your native language. However, if you work in international team, pay attention that everybody feel included and use a common language. </a:t>
            </a:r>
          </a:p>
          <a:p>
            <a:r>
              <a:rPr lang="en-FI"/>
              <a:t>Ask questions if you want to know why someone has behaved in a certain way. It will help avoiding misunderstanding. </a:t>
            </a:r>
          </a:p>
          <a:p>
            <a:endParaRPr lang="en-FI" dirty="0"/>
          </a:p>
        </p:txBody>
      </p:sp>
      <p:sp>
        <p:nvSpPr>
          <p:cNvPr id="3" name="Title 2">
            <a:extLst>
              <a:ext uri="{FF2B5EF4-FFF2-40B4-BE49-F238E27FC236}">
                <a16:creationId xmlns:a16="http://schemas.microsoft.com/office/drawing/2014/main" id="{E1EEA1A8-CE32-64C9-571C-BEB302C16A1C}"/>
              </a:ext>
            </a:extLst>
          </p:cNvPr>
          <p:cNvSpPr>
            <a:spLocks noGrp="1"/>
          </p:cNvSpPr>
          <p:nvPr>
            <p:ph type="ctrTitle"/>
          </p:nvPr>
        </p:nvSpPr>
        <p:spPr>
          <a:xfrm>
            <a:off x="838200" y="554803"/>
            <a:ext cx="10515600" cy="1189935"/>
          </a:xfrm>
        </p:spPr>
        <p:txBody>
          <a:bodyPr anchor="b">
            <a:normAutofit/>
          </a:bodyPr>
          <a:lstStyle/>
          <a:p>
            <a:r>
              <a:rPr lang="en-FI" dirty="0"/>
              <a:t>Tips for intercultural communication</a:t>
            </a:r>
          </a:p>
        </p:txBody>
      </p:sp>
    </p:spTree>
    <p:extLst>
      <p:ext uri="{BB962C8B-B14F-4D97-AF65-F5344CB8AC3E}">
        <p14:creationId xmlns:p14="http://schemas.microsoft.com/office/powerpoint/2010/main" val="42185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C60FDD-AAA4-4CBA-8F2D-146EFEB4AA82}"/>
              </a:ext>
            </a:extLst>
          </p:cNvPr>
          <p:cNvSpPr>
            <a:spLocks noGrp="1"/>
          </p:cNvSpPr>
          <p:nvPr>
            <p:ph type="title"/>
          </p:nvPr>
        </p:nvSpPr>
        <p:spPr>
          <a:xfrm>
            <a:off x="5238077" y="365125"/>
            <a:ext cx="6288314" cy="1325563"/>
          </a:xfrm>
        </p:spPr>
        <p:txBody>
          <a:bodyPr anchor="ctr">
            <a:normAutofit/>
          </a:bodyPr>
          <a:lstStyle/>
          <a:p>
            <a:r>
              <a:rPr lang="sv-FI" dirty="0" err="1"/>
              <a:t>Higher</a:t>
            </a:r>
            <a:r>
              <a:rPr lang="sv-FI" dirty="0"/>
              <a:t> </a:t>
            </a:r>
            <a:r>
              <a:rPr lang="sv-FI" dirty="0" err="1"/>
              <a:t>Education</a:t>
            </a:r>
            <a:r>
              <a:rPr lang="sv-FI" dirty="0"/>
              <a:t> in Finland</a:t>
            </a:r>
          </a:p>
        </p:txBody>
      </p:sp>
      <p:sp>
        <p:nvSpPr>
          <p:cNvPr id="2" name="Content Placeholder 1">
            <a:extLst>
              <a:ext uri="{FF2B5EF4-FFF2-40B4-BE49-F238E27FC236}">
                <a16:creationId xmlns:a16="http://schemas.microsoft.com/office/drawing/2014/main" id="{D6A82414-408E-48DC-BA3A-F18532159F5B}"/>
              </a:ext>
            </a:extLst>
          </p:cNvPr>
          <p:cNvSpPr>
            <a:spLocks noGrp="1"/>
          </p:cNvSpPr>
          <p:nvPr>
            <p:ph sz="half" idx="1"/>
          </p:nvPr>
        </p:nvSpPr>
        <p:spPr>
          <a:xfrm>
            <a:off x="5238077" y="2040785"/>
            <a:ext cx="6288314" cy="4351338"/>
          </a:xfrm>
        </p:spPr>
        <p:txBody>
          <a:bodyPr>
            <a:normAutofit/>
          </a:bodyPr>
          <a:lstStyle/>
          <a:p>
            <a:r>
              <a:rPr lang="en-US" sz="2400" dirty="0"/>
              <a:t>13 universities and 22 universities of applied sciences (UAS)</a:t>
            </a:r>
          </a:p>
          <a:p>
            <a:r>
              <a:rPr lang="en-US" sz="2400" dirty="0"/>
              <a:t>Modern learning environments and facilities</a:t>
            </a:r>
          </a:p>
          <a:p>
            <a:r>
              <a:rPr lang="sv-FI" sz="2400" dirty="0"/>
              <a:t>Free libraries </a:t>
            </a:r>
          </a:p>
          <a:p>
            <a:r>
              <a:rPr lang="sv-FI" sz="2400" dirty="0"/>
              <a:t>Institutions have an eco-friendly attitude</a:t>
            </a:r>
          </a:p>
          <a:p>
            <a:r>
              <a:rPr lang="en-US" sz="2400" dirty="0"/>
              <a:t>Student unions and associations look after students’ interests and </a:t>
            </a:r>
            <a:r>
              <a:rPr lang="en-US" sz="2400" dirty="0" err="1"/>
              <a:t>organise</a:t>
            </a:r>
            <a:r>
              <a:rPr lang="en-US" sz="2400" dirty="0"/>
              <a:t> free-time activities, like sports and cultural events.</a:t>
            </a:r>
          </a:p>
          <a:p>
            <a:endParaRPr lang="sv-FI" sz="2400" dirty="0"/>
          </a:p>
        </p:txBody>
      </p:sp>
    </p:spTree>
    <p:extLst>
      <p:ext uri="{BB962C8B-B14F-4D97-AF65-F5344CB8AC3E}">
        <p14:creationId xmlns:p14="http://schemas.microsoft.com/office/powerpoint/2010/main" val="564739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7C119-66DF-45BA-8444-4591CBF7420E}"/>
              </a:ext>
            </a:extLst>
          </p:cNvPr>
          <p:cNvSpPr>
            <a:spLocks noGrp="1"/>
          </p:cNvSpPr>
          <p:nvPr>
            <p:ph type="title"/>
          </p:nvPr>
        </p:nvSpPr>
        <p:spPr/>
        <p:txBody>
          <a:bodyPr anchor="b">
            <a:normAutofit/>
          </a:bodyPr>
          <a:lstStyle/>
          <a:p>
            <a:r>
              <a:rPr lang="sv-FI" dirty="0" err="1"/>
              <a:t>Studying</a:t>
            </a:r>
            <a:r>
              <a:rPr lang="sv-FI" dirty="0"/>
              <a:t> in Finland</a:t>
            </a:r>
          </a:p>
        </p:txBody>
      </p:sp>
      <p:sp>
        <p:nvSpPr>
          <p:cNvPr id="2" name="Content Placeholder 1">
            <a:extLst>
              <a:ext uri="{FF2B5EF4-FFF2-40B4-BE49-F238E27FC236}">
                <a16:creationId xmlns:a16="http://schemas.microsoft.com/office/drawing/2014/main" id="{CA3AB36C-D251-4647-B549-9D30AA031486}"/>
              </a:ext>
            </a:extLst>
          </p:cNvPr>
          <p:cNvSpPr>
            <a:spLocks noGrp="1"/>
          </p:cNvSpPr>
          <p:nvPr>
            <p:ph sz="half" idx="1"/>
          </p:nvPr>
        </p:nvSpPr>
        <p:spPr/>
        <p:txBody>
          <a:bodyPr>
            <a:normAutofit fontScale="77500" lnSpcReduction="20000"/>
          </a:bodyPr>
          <a:lstStyle/>
          <a:p>
            <a:r>
              <a:rPr lang="en-US" dirty="0"/>
              <a:t>Relations between the students and teachers are friendly and relaxed </a:t>
            </a:r>
          </a:p>
          <a:p>
            <a:r>
              <a:rPr lang="en-US" dirty="0"/>
              <a:t>Low hierarchy, teachers, professors and management accessible, communication is informal and on first name basis </a:t>
            </a:r>
          </a:p>
          <a:p>
            <a:r>
              <a:rPr lang="en-US" dirty="0"/>
              <a:t>Classes are taught in a very conversational manner </a:t>
            </a:r>
          </a:p>
          <a:p>
            <a:r>
              <a:rPr lang="en-US" dirty="0"/>
              <a:t>Teaching is based on support, participation and interaction</a:t>
            </a:r>
          </a:p>
          <a:p>
            <a:r>
              <a:rPr lang="en-US" dirty="0"/>
              <a:t>Students are given a considerable amount of freedom and independence in their studies   </a:t>
            </a:r>
          </a:p>
          <a:p>
            <a:r>
              <a:rPr lang="en-US" dirty="0"/>
              <a:t>Creativity and critical thinking are highly valued </a:t>
            </a:r>
          </a:p>
          <a:p>
            <a:endParaRPr lang="en-US" dirty="0"/>
          </a:p>
        </p:txBody>
      </p:sp>
    </p:spTree>
    <p:extLst>
      <p:ext uri="{BB962C8B-B14F-4D97-AF65-F5344CB8AC3E}">
        <p14:creationId xmlns:p14="http://schemas.microsoft.com/office/powerpoint/2010/main" val="284726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A942AE-E906-4B36-944A-9E45897BC607}"/>
              </a:ext>
            </a:extLst>
          </p:cNvPr>
          <p:cNvSpPr>
            <a:spLocks noGrp="1"/>
          </p:cNvSpPr>
          <p:nvPr>
            <p:ph sz="half" idx="1"/>
          </p:nvPr>
        </p:nvSpPr>
        <p:spPr>
          <a:xfrm>
            <a:off x="838200" y="2012204"/>
            <a:ext cx="10515600" cy="4476741"/>
          </a:xfrm>
        </p:spPr>
        <p:txBody>
          <a:bodyPr>
            <a:normAutofit/>
          </a:bodyPr>
          <a:lstStyle/>
          <a:p>
            <a:r>
              <a:rPr lang="sv-FI" dirty="0" err="1"/>
              <a:t>Use</a:t>
            </a:r>
            <a:r>
              <a:rPr lang="sv-FI" dirty="0"/>
              <a:t> </a:t>
            </a:r>
            <a:r>
              <a:rPr lang="sv-FI" dirty="0" err="1"/>
              <a:t>of</a:t>
            </a:r>
            <a:r>
              <a:rPr lang="sv-FI" dirty="0"/>
              <a:t> digital material (and digital </a:t>
            </a:r>
            <a:r>
              <a:rPr lang="sv-FI" dirty="0" err="1"/>
              <a:t>books</a:t>
            </a:r>
            <a:r>
              <a:rPr lang="sv-FI" dirty="0"/>
              <a:t>) is common</a:t>
            </a:r>
          </a:p>
          <a:p>
            <a:r>
              <a:rPr lang="en-US" dirty="0"/>
              <a:t>The UAS emphasize close contacts with business, industry and services</a:t>
            </a:r>
          </a:p>
          <a:p>
            <a:r>
              <a:rPr lang="en-US" dirty="0"/>
              <a:t>Students may have the opportunity to participate research projects at the UAS during their studies</a:t>
            </a:r>
          </a:p>
          <a:p>
            <a:r>
              <a:rPr lang="sv-FI" dirty="0"/>
              <a:t>Practical training is a compulsary part for every program</a:t>
            </a:r>
          </a:p>
        </p:txBody>
      </p:sp>
      <p:sp>
        <p:nvSpPr>
          <p:cNvPr id="3" name="Title 2">
            <a:extLst>
              <a:ext uri="{FF2B5EF4-FFF2-40B4-BE49-F238E27FC236}">
                <a16:creationId xmlns:a16="http://schemas.microsoft.com/office/drawing/2014/main" id="{47301474-2614-4D54-8D85-CE54C529863B}"/>
              </a:ext>
            </a:extLst>
          </p:cNvPr>
          <p:cNvSpPr>
            <a:spLocks noGrp="1"/>
          </p:cNvSpPr>
          <p:nvPr>
            <p:ph type="ctrTitle"/>
          </p:nvPr>
        </p:nvSpPr>
        <p:spPr>
          <a:xfrm>
            <a:off x="838200" y="554803"/>
            <a:ext cx="10515600" cy="1189935"/>
          </a:xfrm>
        </p:spPr>
        <p:txBody>
          <a:bodyPr anchor="b">
            <a:normAutofit/>
          </a:bodyPr>
          <a:lstStyle/>
          <a:p>
            <a:r>
              <a:rPr lang="sv-FI" dirty="0" err="1"/>
              <a:t>Studying</a:t>
            </a:r>
            <a:r>
              <a:rPr lang="sv-FI" dirty="0"/>
              <a:t> in Finland</a:t>
            </a:r>
          </a:p>
        </p:txBody>
      </p:sp>
    </p:spTree>
    <p:extLst>
      <p:ext uri="{BB962C8B-B14F-4D97-AF65-F5344CB8AC3E}">
        <p14:creationId xmlns:p14="http://schemas.microsoft.com/office/powerpoint/2010/main" val="355081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B441C-9BA2-43A1-87EE-9F578CCF5CF7}"/>
              </a:ext>
            </a:extLst>
          </p:cNvPr>
          <p:cNvSpPr>
            <a:spLocks noGrp="1"/>
          </p:cNvSpPr>
          <p:nvPr>
            <p:ph type="title"/>
          </p:nvPr>
        </p:nvSpPr>
        <p:spPr/>
        <p:txBody>
          <a:bodyPr anchor="b">
            <a:normAutofit/>
          </a:bodyPr>
          <a:lstStyle/>
          <a:p>
            <a:r>
              <a:rPr lang="sv-FI" dirty="0" err="1"/>
              <a:t>Studying</a:t>
            </a:r>
            <a:r>
              <a:rPr lang="sv-FI" dirty="0"/>
              <a:t> at Arcada</a:t>
            </a:r>
          </a:p>
        </p:txBody>
      </p:sp>
      <p:sp>
        <p:nvSpPr>
          <p:cNvPr id="2" name="Content Placeholder 1">
            <a:extLst>
              <a:ext uri="{FF2B5EF4-FFF2-40B4-BE49-F238E27FC236}">
                <a16:creationId xmlns:a16="http://schemas.microsoft.com/office/drawing/2014/main" id="{2DAEAD1E-3A59-4024-A891-B5071CE01FE0}"/>
              </a:ext>
            </a:extLst>
          </p:cNvPr>
          <p:cNvSpPr>
            <a:spLocks noGrp="1"/>
          </p:cNvSpPr>
          <p:nvPr>
            <p:ph sz="half" idx="1"/>
          </p:nvPr>
        </p:nvSpPr>
        <p:spPr/>
        <p:txBody>
          <a:bodyPr>
            <a:normAutofit/>
          </a:bodyPr>
          <a:lstStyle/>
          <a:p>
            <a:r>
              <a:rPr lang="en-US" sz="2400" dirty="0"/>
              <a:t>A large part of the studies will be spent on practical exercises</a:t>
            </a:r>
          </a:p>
          <a:p>
            <a:r>
              <a:rPr lang="sv-FI" sz="2400" dirty="0"/>
              <a:t>Active dialogue between students and management. </a:t>
            </a:r>
            <a:r>
              <a:rPr lang="en-US" sz="2400" dirty="0"/>
              <a:t>The students are represented in the Board of the University, quality councils and different committees and working groups.</a:t>
            </a:r>
          </a:p>
          <a:p>
            <a:r>
              <a:rPr lang="en-US" sz="2400" dirty="0"/>
              <a:t>Well-being of students is essential. At Arcada you can contact psychology and study social worker. </a:t>
            </a:r>
            <a:r>
              <a:rPr lang="en-US" sz="2400" dirty="0">
                <a:solidFill>
                  <a:schemeClr val="dk1"/>
                </a:solidFill>
              </a:rPr>
              <a:t>Appointments are free of charge and can also be held online</a:t>
            </a:r>
          </a:p>
          <a:p>
            <a:pPr marL="0" indent="0">
              <a:buNone/>
            </a:pPr>
            <a:endParaRPr lang="sv-FI" sz="2400" dirty="0"/>
          </a:p>
        </p:txBody>
      </p:sp>
    </p:spTree>
    <p:extLst>
      <p:ext uri="{BB962C8B-B14F-4D97-AF65-F5344CB8AC3E}">
        <p14:creationId xmlns:p14="http://schemas.microsoft.com/office/powerpoint/2010/main" val="233042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3EDCB-44C8-DAEB-AA90-6C8FEDE9DB79}"/>
              </a:ext>
            </a:extLst>
          </p:cNvPr>
          <p:cNvSpPr>
            <a:spLocks noGrp="1"/>
          </p:cNvSpPr>
          <p:nvPr>
            <p:ph type="ctrTitle"/>
          </p:nvPr>
        </p:nvSpPr>
        <p:spPr>
          <a:xfrm>
            <a:off x="838200" y="554803"/>
            <a:ext cx="10515600" cy="1189935"/>
          </a:xfrm>
        </p:spPr>
        <p:txBody>
          <a:bodyPr anchor="b">
            <a:normAutofit/>
          </a:bodyPr>
          <a:lstStyle/>
          <a:p>
            <a:pPr>
              <a:lnSpc>
                <a:spcPct val="90000"/>
              </a:lnSpc>
            </a:pPr>
            <a:r>
              <a:rPr lang="en-FI" dirty="0"/>
              <a:t>Booking an individual appointment outside of drop-in hours</a:t>
            </a:r>
          </a:p>
        </p:txBody>
      </p:sp>
      <p:graphicFrame>
        <p:nvGraphicFramePr>
          <p:cNvPr id="5" name="Content Placeholder 1">
            <a:extLst>
              <a:ext uri="{FF2B5EF4-FFF2-40B4-BE49-F238E27FC236}">
                <a16:creationId xmlns:a16="http://schemas.microsoft.com/office/drawing/2014/main" id="{658987B2-19C0-ED08-7D30-BC8E3FED0A2E}"/>
              </a:ext>
            </a:extLst>
          </p:cNvPr>
          <p:cNvGraphicFramePr>
            <a:graphicFrameLocks noGrp="1"/>
          </p:cNvGraphicFramePr>
          <p:nvPr>
            <p:ph sz="half" idx="1"/>
            <p:extLst>
              <p:ext uri="{D42A27DB-BD31-4B8C-83A1-F6EECF244321}">
                <p14:modId xmlns:p14="http://schemas.microsoft.com/office/powerpoint/2010/main" val="2595841415"/>
              </p:ext>
            </p:extLst>
          </p:nvPr>
        </p:nvGraphicFramePr>
        <p:xfrm>
          <a:off x="838200" y="2012204"/>
          <a:ext cx="10515600" cy="4476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051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9428-5192-3ABD-76EC-457BEDA8D007}"/>
              </a:ext>
            </a:extLst>
          </p:cNvPr>
          <p:cNvSpPr>
            <a:spLocks noGrp="1"/>
          </p:cNvSpPr>
          <p:nvPr>
            <p:ph type="title"/>
          </p:nvPr>
        </p:nvSpPr>
        <p:spPr/>
        <p:txBody>
          <a:bodyPr anchor="ctr">
            <a:normAutofit/>
          </a:bodyPr>
          <a:lstStyle/>
          <a:p>
            <a:r>
              <a:rPr lang="en-GB" b="1" i="0" u="none" strike="noStrike" dirty="0">
                <a:effectLst/>
              </a:rPr>
              <a:t>Working and internships during studies</a:t>
            </a:r>
            <a:endParaRPr lang="en-FI" dirty="0"/>
          </a:p>
        </p:txBody>
      </p:sp>
      <p:sp>
        <p:nvSpPr>
          <p:cNvPr id="3" name="Content Placeholder 2">
            <a:extLst>
              <a:ext uri="{FF2B5EF4-FFF2-40B4-BE49-F238E27FC236}">
                <a16:creationId xmlns:a16="http://schemas.microsoft.com/office/drawing/2014/main" id="{2083BC8F-3C79-207F-AD5B-F796E2E3A23E}"/>
              </a:ext>
            </a:extLst>
          </p:cNvPr>
          <p:cNvSpPr>
            <a:spLocks noGrp="1"/>
          </p:cNvSpPr>
          <p:nvPr>
            <p:ph sz="half" idx="1"/>
          </p:nvPr>
        </p:nvSpPr>
        <p:spPr/>
        <p:txBody>
          <a:bodyPr>
            <a:normAutofit/>
          </a:bodyPr>
          <a:lstStyle/>
          <a:p>
            <a:pPr marL="0" indent="0">
              <a:buNone/>
            </a:pPr>
            <a:r>
              <a:rPr lang="en-GB" sz="2000" b="0" i="0" dirty="0"/>
              <a:t>“A student who has been granted a residence permit for studies is allowed to work in paid employment in any field for an average of 30 hours per week. The number of working hours can be exceeded some weeks, as long as the average working hours are no more than 30 hours per week at the end of the year.”</a:t>
            </a:r>
            <a:endParaRPr lang="en-US" sz="2000" dirty="0"/>
          </a:p>
          <a:p>
            <a:pPr marL="0" indent="0">
              <a:buNone/>
            </a:pPr>
            <a:r>
              <a:rPr lang="en-GB" sz="2000" b="0" i="0" u="none" strike="noStrike" dirty="0">
                <a:effectLst/>
              </a:rPr>
              <a:t>“During holidays, for example, students are allowed to work full-time in any field, provided that their average working hours are no more than 30 hours per week at the end of the year.”</a:t>
            </a:r>
          </a:p>
          <a:p>
            <a:pPr marL="0" indent="0">
              <a:buNone/>
            </a:pPr>
            <a:r>
              <a:rPr lang="en-FI" sz="2000" b="1" dirty="0"/>
              <a:t>For more info check Migri</a:t>
            </a:r>
          </a:p>
        </p:txBody>
      </p:sp>
    </p:spTree>
    <p:extLst>
      <p:ext uri="{BB962C8B-B14F-4D97-AF65-F5344CB8AC3E}">
        <p14:creationId xmlns:p14="http://schemas.microsoft.com/office/powerpoint/2010/main" val="3768233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0F3227-F28E-A3CF-B931-A71108D642F6}"/>
              </a:ext>
            </a:extLst>
          </p:cNvPr>
          <p:cNvSpPr>
            <a:spLocks noGrp="1"/>
          </p:cNvSpPr>
          <p:nvPr>
            <p:ph sz="half" idx="1"/>
          </p:nvPr>
        </p:nvSpPr>
        <p:spPr>
          <a:xfrm>
            <a:off x="838200" y="2012204"/>
            <a:ext cx="10515600" cy="4476741"/>
          </a:xfrm>
        </p:spPr>
        <p:txBody>
          <a:bodyPr>
            <a:normAutofit/>
          </a:bodyPr>
          <a:lstStyle/>
          <a:p>
            <a:pPr rtl="0" fontAlgn="base">
              <a:buFont typeface="Arial" panose="020B0604020202020204" pitchFamily="34" charset="0"/>
              <a:buChar char="•"/>
            </a:pPr>
            <a:r>
              <a:rPr lang="sv-FI" sz="2400" b="0" i="0" u="none" strike="noStrike" dirty="0">
                <a:effectLst/>
              </a:rPr>
              <a:t>Your ”can-do” attitude is important. </a:t>
            </a:r>
            <a:r>
              <a:rPr lang="en-US" sz="2400" b="0" i="0" dirty="0">
                <a:effectLst/>
              </a:rPr>
              <a:t>​</a:t>
            </a:r>
          </a:p>
          <a:p>
            <a:pPr rtl="0" fontAlgn="base">
              <a:buFont typeface="Arial" panose="020B0604020202020204" pitchFamily="34" charset="0"/>
              <a:buChar char="•"/>
            </a:pPr>
            <a:r>
              <a:rPr lang="sv-FI" sz="2400" b="0" i="0" u="none" strike="noStrike" dirty="0">
                <a:effectLst/>
              </a:rPr>
              <a:t>Demonstrate your willingness to learn new things.</a:t>
            </a:r>
            <a:r>
              <a:rPr lang="en-US" sz="2400" b="0" i="0" dirty="0">
                <a:effectLst/>
              </a:rPr>
              <a:t>​</a:t>
            </a:r>
          </a:p>
          <a:p>
            <a:pPr rtl="0" fontAlgn="base">
              <a:buFont typeface="Arial" panose="020B0604020202020204" pitchFamily="34" charset="0"/>
              <a:buChar char="•"/>
            </a:pPr>
            <a:r>
              <a:rPr lang="sv-FI" sz="2400" b="0" i="0" u="none" strike="noStrike" dirty="0">
                <a:effectLst/>
              </a:rPr>
              <a:t>Timeliness! Show up on time or 5-10 minutes before.</a:t>
            </a:r>
            <a:r>
              <a:rPr lang="en-US" sz="2400" b="0" i="0" dirty="0">
                <a:effectLst/>
              </a:rPr>
              <a:t>​</a:t>
            </a:r>
          </a:p>
          <a:p>
            <a:pPr rtl="0" fontAlgn="base">
              <a:buFont typeface="Arial" panose="020B0604020202020204" pitchFamily="34" charset="0"/>
              <a:buChar char="•"/>
            </a:pPr>
            <a:r>
              <a:rPr lang="en-US" sz="2400" b="0" i="0" u="none" strike="noStrike" dirty="0">
                <a:effectLst/>
              </a:rPr>
              <a:t>You can handle if a task suddenly changes or when it gets busy at work. Show willingness to help your colleagues.</a:t>
            </a:r>
            <a:r>
              <a:rPr lang="en-US" sz="2400" b="0" i="0" dirty="0">
                <a:effectLst/>
              </a:rPr>
              <a:t>​</a:t>
            </a:r>
          </a:p>
          <a:p>
            <a:pPr rtl="0" fontAlgn="base">
              <a:buFont typeface="Arial" panose="020B0604020202020204" pitchFamily="34" charset="0"/>
              <a:buChar char="•"/>
            </a:pPr>
            <a:r>
              <a:rPr lang="sv-FI" sz="2400" b="0" i="0" u="none" strike="noStrike" dirty="0">
                <a:effectLst/>
              </a:rPr>
              <a:t>Always ask to make sure that you understand the instructions and know what you are supposed to do. </a:t>
            </a:r>
            <a:r>
              <a:rPr lang="en-US" sz="2400" b="0" i="0" dirty="0">
                <a:effectLst/>
              </a:rPr>
              <a:t>​</a:t>
            </a:r>
          </a:p>
          <a:p>
            <a:pPr rtl="0" fontAlgn="base">
              <a:buFont typeface="Arial" panose="020B0604020202020204" pitchFamily="34" charset="0"/>
              <a:buChar char="•"/>
            </a:pPr>
            <a:r>
              <a:rPr lang="sv-FI" sz="2400" b="0" i="0" u="none" strike="noStrike" dirty="0">
                <a:effectLst/>
              </a:rPr>
              <a:t>Be attentative to work safety instructions.</a:t>
            </a:r>
            <a:r>
              <a:rPr lang="en-US" sz="2400" b="0" i="0" dirty="0">
                <a:effectLst/>
              </a:rPr>
              <a:t>​</a:t>
            </a:r>
          </a:p>
          <a:p>
            <a:pPr marL="0" indent="0">
              <a:buNone/>
            </a:pPr>
            <a:endParaRPr lang="en-FI" sz="2400" dirty="0"/>
          </a:p>
          <a:p>
            <a:pPr marL="0" indent="0">
              <a:buNone/>
            </a:pPr>
            <a:r>
              <a:rPr lang="en-FI" sz="2400" b="1" i="1" dirty="0"/>
              <a:t>The same tips are applied to your studies</a:t>
            </a:r>
          </a:p>
          <a:p>
            <a:endParaRPr lang="en-FI" sz="2400" dirty="0"/>
          </a:p>
        </p:txBody>
      </p:sp>
      <p:sp>
        <p:nvSpPr>
          <p:cNvPr id="2" name="Title 1">
            <a:extLst>
              <a:ext uri="{FF2B5EF4-FFF2-40B4-BE49-F238E27FC236}">
                <a16:creationId xmlns:a16="http://schemas.microsoft.com/office/drawing/2014/main" id="{604EBA0E-5D94-9884-8026-F6AB5418B774}"/>
              </a:ext>
            </a:extLst>
          </p:cNvPr>
          <p:cNvSpPr>
            <a:spLocks noGrp="1"/>
          </p:cNvSpPr>
          <p:nvPr>
            <p:ph type="ctrTitle"/>
          </p:nvPr>
        </p:nvSpPr>
        <p:spPr>
          <a:xfrm>
            <a:off x="838200" y="554803"/>
            <a:ext cx="10515600" cy="1189935"/>
          </a:xfrm>
        </p:spPr>
        <p:txBody>
          <a:bodyPr anchor="b">
            <a:normAutofit/>
          </a:bodyPr>
          <a:lstStyle/>
          <a:p>
            <a:r>
              <a:rPr lang="en-FI"/>
              <a:t>What are Finnish employers looking for</a:t>
            </a:r>
          </a:p>
        </p:txBody>
      </p:sp>
    </p:spTree>
    <p:extLst>
      <p:ext uri="{BB962C8B-B14F-4D97-AF65-F5344CB8AC3E}">
        <p14:creationId xmlns:p14="http://schemas.microsoft.com/office/powerpoint/2010/main" val="346822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FEE57-1A33-4FCE-B293-BC9740DF30B4}"/>
              </a:ext>
            </a:extLst>
          </p:cNvPr>
          <p:cNvSpPr>
            <a:spLocks noGrp="1"/>
          </p:cNvSpPr>
          <p:nvPr>
            <p:ph type="ctrTitle"/>
          </p:nvPr>
        </p:nvSpPr>
        <p:spPr/>
        <p:txBody>
          <a:bodyPr anchor="b">
            <a:normAutofit/>
          </a:bodyPr>
          <a:lstStyle/>
          <a:p>
            <a:r>
              <a:rPr lang="sv-FI" dirty="0" err="1"/>
              <a:t>Living</a:t>
            </a:r>
            <a:r>
              <a:rPr lang="sv-FI" dirty="0"/>
              <a:t> and </a:t>
            </a:r>
            <a:r>
              <a:rPr lang="sv-FI" dirty="0" err="1"/>
              <a:t>studying</a:t>
            </a:r>
            <a:r>
              <a:rPr lang="sv-FI" dirty="0"/>
              <a:t> in Finland</a:t>
            </a:r>
          </a:p>
        </p:txBody>
      </p:sp>
      <p:sp>
        <p:nvSpPr>
          <p:cNvPr id="3" name="Subtitle 2">
            <a:extLst>
              <a:ext uri="{FF2B5EF4-FFF2-40B4-BE49-F238E27FC236}">
                <a16:creationId xmlns:a16="http://schemas.microsoft.com/office/drawing/2014/main" id="{181A0917-010A-4536-834E-D23E016D6180}"/>
              </a:ext>
            </a:extLst>
          </p:cNvPr>
          <p:cNvSpPr>
            <a:spLocks noGrp="1"/>
          </p:cNvSpPr>
          <p:nvPr>
            <p:ph type="subTitle" idx="1"/>
          </p:nvPr>
        </p:nvSpPr>
        <p:spPr/>
        <p:txBody>
          <a:bodyPr>
            <a:normAutofit/>
          </a:bodyPr>
          <a:lstStyle/>
          <a:p>
            <a:r>
              <a:rPr lang="sv-FI" dirty="0"/>
              <a:t>Laurits Møller, International Student Advisor </a:t>
            </a:r>
          </a:p>
          <a:p>
            <a:r>
              <a:rPr lang="sv-FI" dirty="0"/>
              <a:t>Elena Ehrl, Career Counsellor</a:t>
            </a:r>
          </a:p>
          <a:p>
            <a:endParaRPr lang="sv-FI" dirty="0"/>
          </a:p>
        </p:txBody>
      </p:sp>
    </p:spTree>
    <p:extLst>
      <p:ext uri="{BB962C8B-B14F-4D97-AF65-F5344CB8AC3E}">
        <p14:creationId xmlns:p14="http://schemas.microsoft.com/office/powerpoint/2010/main" val="384843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078A-879C-CD33-E87E-9639D34DAD33}"/>
              </a:ext>
            </a:extLst>
          </p:cNvPr>
          <p:cNvSpPr>
            <a:spLocks noGrp="1"/>
          </p:cNvSpPr>
          <p:nvPr>
            <p:ph type="title"/>
          </p:nvPr>
        </p:nvSpPr>
        <p:spPr/>
        <p:txBody>
          <a:bodyPr anchor="ctr">
            <a:normAutofit/>
          </a:bodyPr>
          <a:lstStyle/>
          <a:p>
            <a:r>
              <a:rPr lang="en-FI" dirty="0"/>
              <a:t>Become a volunteer</a:t>
            </a:r>
          </a:p>
        </p:txBody>
      </p:sp>
      <p:sp>
        <p:nvSpPr>
          <p:cNvPr id="3" name="Content Placeholder 2">
            <a:extLst>
              <a:ext uri="{FF2B5EF4-FFF2-40B4-BE49-F238E27FC236}">
                <a16:creationId xmlns:a16="http://schemas.microsoft.com/office/drawing/2014/main" id="{989521FF-9D2A-63E2-89AB-C41046E563BC}"/>
              </a:ext>
            </a:extLst>
          </p:cNvPr>
          <p:cNvSpPr>
            <a:spLocks noGrp="1"/>
          </p:cNvSpPr>
          <p:nvPr>
            <p:ph sz="half" idx="1"/>
          </p:nvPr>
        </p:nvSpPr>
        <p:spPr/>
        <p:txBody>
          <a:bodyPr>
            <a:normAutofit/>
          </a:bodyPr>
          <a:lstStyle/>
          <a:p>
            <a:pPr marL="0" indent="0">
              <a:buNone/>
            </a:pPr>
            <a:r>
              <a:rPr lang="en-FI" sz="2400" dirty="0"/>
              <a:t>Volunteering is one of the best way to find a job in Finland and grow your network:</a:t>
            </a:r>
          </a:p>
          <a:p>
            <a:r>
              <a:rPr lang="en-FI" sz="2400" dirty="0">
                <a:hlinkClick r:id="rId2"/>
              </a:rPr>
              <a:t>Slush</a:t>
            </a:r>
            <a:endParaRPr lang="en-FI" sz="2400" dirty="0"/>
          </a:p>
          <a:p>
            <a:r>
              <a:rPr lang="en-FI" sz="2400" dirty="0">
                <a:hlinkClick r:id="rId3"/>
              </a:rPr>
              <a:t>Familia</a:t>
            </a:r>
            <a:endParaRPr lang="en-FI" sz="2400" dirty="0"/>
          </a:p>
          <a:p>
            <a:r>
              <a:rPr lang="en-FI" sz="2400" dirty="0">
                <a:hlinkClick r:id="rId4"/>
              </a:rPr>
              <a:t>Think Africa</a:t>
            </a:r>
            <a:endParaRPr lang="en-FI" sz="2400" dirty="0"/>
          </a:p>
          <a:p>
            <a:r>
              <a:rPr lang="en-FI" sz="2400" dirty="0">
                <a:hlinkClick r:id="rId5"/>
              </a:rPr>
              <a:t>Startup Refugee</a:t>
            </a:r>
            <a:endParaRPr lang="en-FI" sz="2400" dirty="0"/>
          </a:p>
          <a:p>
            <a:r>
              <a:rPr lang="en-FI" sz="2400" dirty="0">
                <a:hlinkClick r:id="rId6"/>
              </a:rPr>
              <a:t>International Working Women of Finland</a:t>
            </a:r>
            <a:endParaRPr lang="en-FI" sz="2400" dirty="0"/>
          </a:p>
          <a:p>
            <a:r>
              <a:rPr lang="en-FI" sz="2400" dirty="0">
                <a:hlinkClick r:id="rId7"/>
              </a:rPr>
              <a:t>Red Cross</a:t>
            </a:r>
            <a:endParaRPr lang="en-FI" sz="2400" dirty="0"/>
          </a:p>
          <a:p>
            <a:pPr marL="0" indent="0">
              <a:buNone/>
            </a:pPr>
            <a:endParaRPr lang="en-FI" sz="2400" dirty="0"/>
          </a:p>
        </p:txBody>
      </p:sp>
    </p:spTree>
    <p:extLst>
      <p:ext uri="{BB962C8B-B14F-4D97-AF65-F5344CB8AC3E}">
        <p14:creationId xmlns:p14="http://schemas.microsoft.com/office/powerpoint/2010/main" val="906311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6CF660-6DDB-5606-8FCD-6E1F5B7BA2BB}"/>
              </a:ext>
            </a:extLst>
          </p:cNvPr>
          <p:cNvSpPr>
            <a:spLocks noGrp="1"/>
          </p:cNvSpPr>
          <p:nvPr>
            <p:ph type="title"/>
          </p:nvPr>
        </p:nvSpPr>
        <p:spPr/>
        <p:txBody>
          <a:bodyPr/>
          <a:lstStyle/>
          <a:p>
            <a:r>
              <a:rPr lang="en-FI" dirty="0"/>
              <a:t>What you should do during your studies</a:t>
            </a:r>
          </a:p>
        </p:txBody>
      </p:sp>
      <p:sp>
        <p:nvSpPr>
          <p:cNvPr id="5" name="Content Placeholder 4">
            <a:extLst>
              <a:ext uri="{FF2B5EF4-FFF2-40B4-BE49-F238E27FC236}">
                <a16:creationId xmlns:a16="http://schemas.microsoft.com/office/drawing/2014/main" id="{35947724-BD58-AF95-BF0F-0B75012D2F42}"/>
              </a:ext>
            </a:extLst>
          </p:cNvPr>
          <p:cNvSpPr>
            <a:spLocks noGrp="1"/>
          </p:cNvSpPr>
          <p:nvPr>
            <p:ph sz="half" idx="1"/>
          </p:nvPr>
        </p:nvSpPr>
        <p:spPr/>
        <p:txBody>
          <a:bodyPr>
            <a:normAutofit/>
          </a:bodyPr>
          <a:lstStyle/>
          <a:p>
            <a:r>
              <a:rPr lang="en-FI" dirty="0"/>
              <a:t>Learn about new cultures</a:t>
            </a:r>
          </a:p>
          <a:p>
            <a:r>
              <a:rPr lang="en-FI" dirty="0"/>
              <a:t>Learn a new language</a:t>
            </a:r>
          </a:p>
          <a:p>
            <a:r>
              <a:rPr lang="en-FI" dirty="0"/>
              <a:t>Grow your network</a:t>
            </a:r>
          </a:p>
          <a:p>
            <a:r>
              <a:rPr lang="en-FI" dirty="0"/>
              <a:t>Make new friends</a:t>
            </a:r>
          </a:p>
          <a:p>
            <a:r>
              <a:rPr lang="en-FI" dirty="0"/>
              <a:t>Participate at the events</a:t>
            </a:r>
          </a:p>
          <a:p>
            <a:r>
              <a:rPr lang="en-FI" dirty="0"/>
              <a:t>Be active at different projects </a:t>
            </a:r>
          </a:p>
          <a:p>
            <a:endParaRPr lang="en-FI" dirty="0"/>
          </a:p>
          <a:p>
            <a:pPr marL="0" indent="0">
              <a:buNone/>
            </a:pPr>
            <a:r>
              <a:rPr lang="en-FI" b="1" dirty="0"/>
              <a:t>Enjoy being a student! </a:t>
            </a:r>
          </a:p>
        </p:txBody>
      </p:sp>
    </p:spTree>
    <p:extLst>
      <p:ext uri="{BB962C8B-B14F-4D97-AF65-F5344CB8AC3E}">
        <p14:creationId xmlns:p14="http://schemas.microsoft.com/office/powerpoint/2010/main" val="114157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EF2248-790E-494B-91F6-E4213FB24B47}"/>
              </a:ext>
            </a:extLst>
          </p:cNvPr>
          <p:cNvSpPr>
            <a:spLocks noGrp="1"/>
          </p:cNvSpPr>
          <p:nvPr>
            <p:ph type="title"/>
          </p:nvPr>
        </p:nvSpPr>
        <p:spPr/>
        <p:txBody>
          <a:bodyPr/>
          <a:lstStyle/>
          <a:p>
            <a:r>
              <a:rPr lang="en-GB" dirty="0"/>
              <a:t>Health Care in Finland</a:t>
            </a:r>
            <a:endParaRPr lang="LID4096" dirty="0"/>
          </a:p>
        </p:txBody>
      </p:sp>
      <p:sp>
        <p:nvSpPr>
          <p:cNvPr id="5" name="Content Placeholder 4">
            <a:extLst>
              <a:ext uri="{FF2B5EF4-FFF2-40B4-BE49-F238E27FC236}">
                <a16:creationId xmlns:a16="http://schemas.microsoft.com/office/drawing/2014/main" id="{D31027DE-AF6F-4076-877E-6B32FCB4F37C}"/>
              </a:ext>
            </a:extLst>
          </p:cNvPr>
          <p:cNvSpPr>
            <a:spLocks noGrp="1"/>
          </p:cNvSpPr>
          <p:nvPr>
            <p:ph sz="half" idx="1"/>
          </p:nvPr>
        </p:nvSpPr>
        <p:spPr>
          <a:xfrm>
            <a:off x="838200" y="2040785"/>
            <a:ext cx="5771920" cy="4351338"/>
          </a:xfrm>
        </p:spPr>
        <p:txBody>
          <a:bodyPr>
            <a:normAutofit fontScale="85000" lnSpcReduction="20000"/>
          </a:bodyPr>
          <a:lstStyle/>
          <a:p>
            <a:r>
              <a:rPr lang="en-GB" dirty="0"/>
              <a:t>In an emergency: call 112 </a:t>
            </a:r>
          </a:p>
          <a:p>
            <a:endParaRPr lang="en-GB" dirty="0"/>
          </a:p>
          <a:p>
            <a:r>
              <a:rPr lang="en-GB" dirty="0"/>
              <a:t>The Finnish Student Health Service</a:t>
            </a:r>
          </a:p>
          <a:p>
            <a:pPr lvl="1"/>
            <a:r>
              <a:rPr lang="en-GB" dirty="0"/>
              <a:t>Free for students</a:t>
            </a:r>
          </a:p>
          <a:p>
            <a:pPr lvl="1"/>
            <a:r>
              <a:rPr lang="en-GB" dirty="0"/>
              <a:t>Need a doctor’s appointment?</a:t>
            </a:r>
          </a:p>
          <a:p>
            <a:pPr lvl="1"/>
            <a:r>
              <a:rPr lang="en-GB" dirty="0"/>
              <a:t>go to </a:t>
            </a:r>
            <a:r>
              <a:rPr lang="en-GB" dirty="0">
                <a:hlinkClick r:id="rId2"/>
              </a:rPr>
              <a:t>https://www.yths.fi/en</a:t>
            </a:r>
            <a:endParaRPr lang="en-GB" dirty="0"/>
          </a:p>
          <a:p>
            <a:pPr lvl="1"/>
            <a:r>
              <a:rPr lang="en-GB" dirty="0"/>
              <a:t>or call </a:t>
            </a:r>
            <a:r>
              <a:rPr lang="en-FI" dirty="0"/>
              <a:t>+358 46 7101073</a:t>
            </a:r>
            <a:endParaRPr lang="en-GB" dirty="0"/>
          </a:p>
          <a:p>
            <a:pPr marL="0" indent="0">
              <a:buNone/>
            </a:pPr>
            <a:endParaRPr lang="en-GB" dirty="0"/>
          </a:p>
          <a:p>
            <a:pPr marL="0" indent="0">
              <a:buNone/>
            </a:pPr>
            <a:r>
              <a:rPr lang="en-GB" dirty="0"/>
              <a:t>Need help finding out where to go?</a:t>
            </a:r>
          </a:p>
          <a:p>
            <a:r>
              <a:rPr lang="en-GB" dirty="0">
                <a:hlinkClick r:id="rId3"/>
              </a:rPr>
              <a:t>https://www.omaolo.fi/</a:t>
            </a:r>
            <a:endParaRPr lang="en-GB" dirty="0"/>
          </a:p>
          <a:p>
            <a:pPr lvl="1"/>
            <a:r>
              <a:rPr lang="en-GB" dirty="0"/>
              <a:t>Will probably send you to a municipal health service, which you can use if you have a </a:t>
            </a:r>
            <a:r>
              <a:rPr lang="en-GB" dirty="0" err="1"/>
              <a:t>Kela</a:t>
            </a:r>
            <a:r>
              <a:rPr lang="en-GB" dirty="0"/>
              <a:t> card</a:t>
            </a:r>
          </a:p>
          <a:p>
            <a:pPr lvl="1"/>
            <a:r>
              <a:rPr lang="en-GB" dirty="0"/>
              <a:t>Not always free but reasonably priced</a:t>
            </a:r>
          </a:p>
          <a:p>
            <a:pPr lvl="1"/>
            <a:endParaRPr lang="en-GB" dirty="0"/>
          </a:p>
          <a:p>
            <a:pPr lvl="1"/>
            <a:endParaRPr lang="en-GB" dirty="0"/>
          </a:p>
          <a:p>
            <a:pPr lvl="1"/>
            <a:endParaRPr lang="LID4096" dirty="0"/>
          </a:p>
        </p:txBody>
      </p:sp>
    </p:spTree>
    <p:extLst>
      <p:ext uri="{BB962C8B-B14F-4D97-AF65-F5344CB8AC3E}">
        <p14:creationId xmlns:p14="http://schemas.microsoft.com/office/powerpoint/2010/main" val="236853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7A3E-D432-41D9-8812-DD1E2D240A29}"/>
              </a:ext>
            </a:extLst>
          </p:cNvPr>
          <p:cNvSpPr>
            <a:spLocks noGrp="1"/>
          </p:cNvSpPr>
          <p:nvPr>
            <p:ph type="title"/>
          </p:nvPr>
        </p:nvSpPr>
        <p:spPr/>
        <p:txBody>
          <a:bodyPr/>
          <a:lstStyle/>
          <a:p>
            <a:r>
              <a:rPr lang="en-GB" dirty="0" err="1"/>
              <a:t>Kela</a:t>
            </a:r>
            <a:r>
              <a:rPr lang="en-GB" dirty="0"/>
              <a:t> Student Health Care Fee</a:t>
            </a:r>
            <a:endParaRPr lang="LID4096" dirty="0"/>
          </a:p>
        </p:txBody>
      </p:sp>
      <p:sp>
        <p:nvSpPr>
          <p:cNvPr id="3" name="Content Placeholder 2">
            <a:extLst>
              <a:ext uri="{FF2B5EF4-FFF2-40B4-BE49-F238E27FC236}">
                <a16:creationId xmlns:a16="http://schemas.microsoft.com/office/drawing/2014/main" id="{2EE032FF-E514-410D-A2C2-41A9F546211B}"/>
              </a:ext>
            </a:extLst>
          </p:cNvPr>
          <p:cNvSpPr>
            <a:spLocks noGrp="1"/>
          </p:cNvSpPr>
          <p:nvPr>
            <p:ph sz="half" idx="1"/>
          </p:nvPr>
        </p:nvSpPr>
        <p:spPr>
          <a:xfrm>
            <a:off x="838200" y="2040785"/>
            <a:ext cx="5838022" cy="4351338"/>
          </a:xfrm>
        </p:spPr>
        <p:txBody>
          <a:bodyPr>
            <a:normAutofit fontScale="92500" lnSpcReduction="10000"/>
          </a:bodyPr>
          <a:lstStyle/>
          <a:p>
            <a:r>
              <a:rPr lang="en-GB" dirty="0"/>
              <a:t>Not related to the </a:t>
            </a:r>
            <a:r>
              <a:rPr lang="en-GB" dirty="0" err="1"/>
              <a:t>Kela</a:t>
            </a:r>
            <a:r>
              <a:rPr lang="en-GB" dirty="0"/>
              <a:t> card</a:t>
            </a:r>
          </a:p>
          <a:p>
            <a:r>
              <a:rPr lang="en-US" dirty="0"/>
              <a:t>Compulsory for ALL degree students enrolled at a university in Finland</a:t>
            </a:r>
          </a:p>
          <a:p>
            <a:r>
              <a:rPr lang="en-GB" dirty="0"/>
              <a:t>Currently 36,80 € per semester</a:t>
            </a:r>
          </a:p>
          <a:p>
            <a:r>
              <a:rPr lang="en-GB" dirty="0"/>
              <a:t>Deadline for the autumn: </a:t>
            </a:r>
            <a:r>
              <a:rPr lang="en-GB" b="1" dirty="0"/>
              <a:t>15 November</a:t>
            </a:r>
          </a:p>
          <a:p>
            <a:r>
              <a:rPr lang="en-GB" dirty="0"/>
              <a:t>Put a reminder in your calendar!</a:t>
            </a:r>
          </a:p>
          <a:p>
            <a:r>
              <a:rPr lang="en-GB" dirty="0"/>
              <a:t>Payment instructions: </a:t>
            </a:r>
            <a:r>
              <a:rPr lang="en-GB" dirty="0">
                <a:hlinkClick r:id="rId2"/>
              </a:rPr>
              <a:t>https://www.kela.fi/how-to-pay-the-student-healthcare-fee-in-higher-education</a:t>
            </a:r>
            <a:endParaRPr lang="en-GB" dirty="0"/>
          </a:p>
          <a:p>
            <a:endParaRPr lang="en-GB" dirty="0"/>
          </a:p>
        </p:txBody>
      </p:sp>
    </p:spTree>
    <p:extLst>
      <p:ext uri="{BB962C8B-B14F-4D97-AF65-F5344CB8AC3E}">
        <p14:creationId xmlns:p14="http://schemas.microsoft.com/office/powerpoint/2010/main" val="4186957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26FA-FC98-4BCD-BA72-B3420EE133E5}"/>
              </a:ext>
            </a:extLst>
          </p:cNvPr>
          <p:cNvSpPr>
            <a:spLocks noGrp="1"/>
          </p:cNvSpPr>
          <p:nvPr>
            <p:ph type="title"/>
          </p:nvPr>
        </p:nvSpPr>
        <p:spPr/>
        <p:txBody>
          <a:bodyPr/>
          <a:lstStyle/>
          <a:p>
            <a:r>
              <a:rPr lang="en-GB" dirty="0"/>
              <a:t>Useful links</a:t>
            </a:r>
            <a:endParaRPr lang="LID4096" dirty="0"/>
          </a:p>
        </p:txBody>
      </p:sp>
      <p:sp>
        <p:nvSpPr>
          <p:cNvPr id="3" name="Content Placeholder 2">
            <a:extLst>
              <a:ext uri="{FF2B5EF4-FFF2-40B4-BE49-F238E27FC236}">
                <a16:creationId xmlns:a16="http://schemas.microsoft.com/office/drawing/2014/main" id="{BC93023B-18A7-4236-9399-CFCC886F44CD}"/>
              </a:ext>
            </a:extLst>
          </p:cNvPr>
          <p:cNvSpPr>
            <a:spLocks noGrp="1"/>
          </p:cNvSpPr>
          <p:nvPr>
            <p:ph sz="half" idx="1"/>
          </p:nvPr>
        </p:nvSpPr>
        <p:spPr>
          <a:xfrm>
            <a:off x="838200" y="2040785"/>
            <a:ext cx="5562600" cy="4351338"/>
          </a:xfrm>
        </p:spPr>
        <p:txBody>
          <a:bodyPr>
            <a:normAutofit fontScale="92500" lnSpcReduction="10000"/>
          </a:bodyPr>
          <a:lstStyle/>
          <a:p>
            <a:pPr marL="0" indent="0">
              <a:buNone/>
            </a:pPr>
            <a:r>
              <a:rPr lang="en-GB" dirty="0"/>
              <a:t>International House Helsinki</a:t>
            </a:r>
          </a:p>
          <a:p>
            <a:r>
              <a:rPr lang="en-GB" dirty="0">
                <a:hlinkClick r:id="rId2"/>
              </a:rPr>
              <a:t>https://ihhelsinki.fi/</a:t>
            </a:r>
            <a:endParaRPr lang="en-GB" dirty="0"/>
          </a:p>
          <a:p>
            <a:pPr marL="0" indent="0">
              <a:buNone/>
            </a:pPr>
            <a:r>
              <a:rPr lang="en-GB" dirty="0" err="1"/>
              <a:t>Luckan</a:t>
            </a:r>
            <a:endParaRPr lang="en-GB" dirty="0"/>
          </a:p>
          <a:p>
            <a:r>
              <a:rPr lang="en-GB" dirty="0">
                <a:hlinkClick r:id="rId3"/>
              </a:rPr>
              <a:t>https://helsingfors.luckan.fi/en/</a:t>
            </a:r>
            <a:endParaRPr lang="en-GB" dirty="0"/>
          </a:p>
          <a:p>
            <a:pPr marL="0" indent="0">
              <a:buNone/>
            </a:pPr>
            <a:r>
              <a:rPr lang="en-GB" dirty="0"/>
              <a:t>Business Helsinki</a:t>
            </a:r>
          </a:p>
          <a:p>
            <a:r>
              <a:rPr lang="en-GB" dirty="0">
                <a:hlinkClick r:id="rId4"/>
              </a:rPr>
              <a:t>https://www.hel.fi/en/business-and-work/businesses-and-entrepreneurs</a:t>
            </a:r>
            <a:endParaRPr lang="en-GB" dirty="0"/>
          </a:p>
          <a:p>
            <a:pPr marL="0" indent="0">
              <a:buNone/>
            </a:pPr>
            <a:r>
              <a:rPr lang="en-GB" dirty="0"/>
              <a:t>Eventbrite</a:t>
            </a:r>
          </a:p>
          <a:p>
            <a:r>
              <a:rPr lang="en-GB" dirty="0">
                <a:hlinkClick r:id="rId5"/>
              </a:rPr>
              <a:t>https://www.eventbrite.fi/</a:t>
            </a:r>
            <a:endParaRPr lang="en-GB" dirty="0"/>
          </a:p>
          <a:p>
            <a:pPr marL="0" indent="0">
              <a:buNone/>
            </a:pPr>
            <a:endParaRPr lang="en-GB" dirty="0"/>
          </a:p>
          <a:p>
            <a:endParaRPr lang="en-GB" dirty="0"/>
          </a:p>
          <a:p>
            <a:endParaRPr lang="LID4096" dirty="0"/>
          </a:p>
        </p:txBody>
      </p:sp>
    </p:spTree>
    <p:extLst>
      <p:ext uri="{BB962C8B-B14F-4D97-AF65-F5344CB8AC3E}">
        <p14:creationId xmlns:p14="http://schemas.microsoft.com/office/powerpoint/2010/main" val="1036195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9168-D3ED-530A-209C-88EC0DFAF17D}"/>
              </a:ext>
            </a:extLst>
          </p:cNvPr>
          <p:cNvSpPr>
            <a:spLocks noGrp="1"/>
          </p:cNvSpPr>
          <p:nvPr>
            <p:ph type="title"/>
          </p:nvPr>
        </p:nvSpPr>
        <p:spPr>
          <a:xfrm>
            <a:off x="838200" y="365125"/>
            <a:ext cx="5219700" cy="1325563"/>
          </a:xfrm>
        </p:spPr>
        <p:txBody>
          <a:bodyPr anchor="ctr">
            <a:normAutofit/>
          </a:bodyPr>
          <a:lstStyle/>
          <a:p>
            <a:r>
              <a:rPr lang="en-FI" dirty="0"/>
              <a:t>Support Services</a:t>
            </a:r>
          </a:p>
        </p:txBody>
      </p:sp>
      <p:sp>
        <p:nvSpPr>
          <p:cNvPr id="4" name="Content Placeholder 3">
            <a:extLst>
              <a:ext uri="{FF2B5EF4-FFF2-40B4-BE49-F238E27FC236}">
                <a16:creationId xmlns:a16="http://schemas.microsoft.com/office/drawing/2014/main" id="{05424FC3-0911-FCED-5693-961FB92FA5F1}"/>
              </a:ext>
            </a:extLst>
          </p:cNvPr>
          <p:cNvSpPr>
            <a:spLocks noGrp="1"/>
          </p:cNvSpPr>
          <p:nvPr>
            <p:ph sz="half" idx="1"/>
          </p:nvPr>
        </p:nvSpPr>
        <p:spPr>
          <a:xfrm>
            <a:off x="838200" y="2040785"/>
            <a:ext cx="5181600" cy="4351338"/>
          </a:xfrm>
        </p:spPr>
        <p:txBody>
          <a:bodyPr>
            <a:normAutofit/>
          </a:bodyPr>
          <a:lstStyle/>
          <a:p>
            <a:pPr marL="0" indent="0">
              <a:buNone/>
            </a:pPr>
            <a:r>
              <a:rPr lang="en-US" sz="2600" b="1" dirty="0"/>
              <a:t>P</a:t>
            </a:r>
            <a:r>
              <a:rPr lang="en-FI" sz="2600" b="1" dirty="0"/>
              <a:t>l</a:t>
            </a:r>
            <a:r>
              <a:rPr lang="en-US" sz="2600" b="1" dirty="0"/>
              <a:t>a</a:t>
            </a:r>
            <a:r>
              <a:rPr lang="en-FI" sz="2600" b="1" dirty="0"/>
              <a:t>n</a:t>
            </a:r>
            <a:r>
              <a:rPr lang="en-US" sz="2600" b="1" dirty="0"/>
              <a:t>n</a:t>
            </a:r>
            <a:r>
              <a:rPr lang="en-FI" sz="2600" b="1" dirty="0"/>
              <a:t>i</a:t>
            </a:r>
            <a:r>
              <a:rPr lang="en-US" sz="2600" b="1" dirty="0"/>
              <a:t>n</a:t>
            </a:r>
            <a:r>
              <a:rPr lang="en-FI" sz="2600" b="1" dirty="0"/>
              <a:t>g </a:t>
            </a:r>
            <a:r>
              <a:rPr lang="en-US" sz="2600" b="1" dirty="0"/>
              <a:t>y</a:t>
            </a:r>
            <a:r>
              <a:rPr lang="en-FI" sz="2600" b="1" dirty="0"/>
              <a:t>o</a:t>
            </a:r>
            <a:r>
              <a:rPr lang="en-US" sz="2600" b="1" dirty="0"/>
              <a:t>u</a:t>
            </a:r>
            <a:r>
              <a:rPr lang="en-FI" sz="2600" b="1" dirty="0"/>
              <a:t>r </a:t>
            </a:r>
            <a:r>
              <a:rPr lang="en-US" sz="2600" b="1" dirty="0"/>
              <a:t>s</a:t>
            </a:r>
            <a:r>
              <a:rPr lang="en-FI" sz="2600" b="1" dirty="0"/>
              <a:t>t</a:t>
            </a:r>
            <a:r>
              <a:rPr lang="en-US" sz="2600" b="1" dirty="0"/>
              <a:t>u</a:t>
            </a:r>
            <a:r>
              <a:rPr lang="en-FI" sz="2600" b="1" dirty="0"/>
              <a:t>d</a:t>
            </a:r>
            <a:r>
              <a:rPr lang="en-US" sz="2600" b="1" dirty="0" err="1"/>
              <a:t>i</a:t>
            </a:r>
            <a:r>
              <a:rPr lang="en-FI" sz="2600" b="1" dirty="0"/>
              <a:t>es</a:t>
            </a:r>
          </a:p>
          <a:p>
            <a:pPr>
              <a:buFont typeface="Arial" panose="020B0604020202020204" pitchFamily="34" charset="0"/>
              <a:buChar char="→"/>
            </a:pPr>
            <a:r>
              <a:rPr lang="en-FI" sz="2600" dirty="0"/>
              <a:t> </a:t>
            </a:r>
            <a:r>
              <a:rPr lang="en-FI" sz="2600" dirty="0">
                <a:hlinkClick r:id="rId3"/>
              </a:rPr>
              <a:t>Study counsel</a:t>
            </a:r>
            <a:r>
              <a:rPr lang="en-US" sz="2600" dirty="0">
                <a:hlinkClick r:id="rId3"/>
              </a:rPr>
              <a:t>l</a:t>
            </a:r>
            <a:r>
              <a:rPr lang="en-FI" sz="2600" dirty="0">
                <a:hlinkClick r:id="rId3"/>
              </a:rPr>
              <a:t>ors</a:t>
            </a:r>
            <a:endParaRPr lang="en-FI" sz="2600" dirty="0"/>
          </a:p>
          <a:p>
            <a:pPr>
              <a:buFont typeface="Arial" panose="020B0604020202020204" pitchFamily="34" charset="0"/>
              <a:buChar char="→"/>
            </a:pPr>
            <a:endParaRPr lang="en-FI" sz="2600" dirty="0"/>
          </a:p>
          <a:p>
            <a:pPr marL="0" indent="0">
              <a:buNone/>
            </a:pPr>
            <a:r>
              <a:rPr lang="en-FI" sz="2600" b="1" dirty="0"/>
              <a:t>Certificates </a:t>
            </a:r>
            <a:r>
              <a:rPr lang="en-US" sz="2600" b="1" dirty="0"/>
              <a:t>a</a:t>
            </a:r>
            <a:r>
              <a:rPr lang="en-FI" sz="2600" b="1" dirty="0"/>
              <a:t>n</a:t>
            </a:r>
            <a:r>
              <a:rPr lang="en-US" sz="2600" b="1" dirty="0"/>
              <a:t>d</a:t>
            </a:r>
            <a:r>
              <a:rPr lang="en-FI" sz="2600" b="1" dirty="0"/>
              <a:t> </a:t>
            </a:r>
            <a:r>
              <a:rPr lang="en-US" sz="2600" b="1" dirty="0"/>
              <a:t>r</a:t>
            </a:r>
            <a:r>
              <a:rPr lang="en-FI" sz="2600" b="1" dirty="0"/>
              <a:t>e</a:t>
            </a:r>
            <a:r>
              <a:rPr lang="en-US" sz="2600" b="1" dirty="0"/>
              <a:t>g</a:t>
            </a:r>
            <a:r>
              <a:rPr lang="en-FI" sz="2600" b="1" dirty="0"/>
              <a:t>i</a:t>
            </a:r>
            <a:r>
              <a:rPr lang="en-US" sz="2600" b="1" dirty="0"/>
              <a:t>s</a:t>
            </a:r>
            <a:r>
              <a:rPr lang="en-FI" sz="2600" b="1" dirty="0"/>
              <a:t>t</a:t>
            </a:r>
            <a:r>
              <a:rPr lang="en-US" sz="2600" b="1" dirty="0"/>
              <a:t>r</a:t>
            </a:r>
            <a:r>
              <a:rPr lang="en-FI" sz="2600" b="1" dirty="0"/>
              <a:t>y</a:t>
            </a:r>
          </a:p>
          <a:p>
            <a:pPr>
              <a:buFont typeface="Arial" panose="020B0604020202020204" pitchFamily="34" charset="0"/>
              <a:buChar char="→"/>
            </a:pPr>
            <a:r>
              <a:rPr lang="en-FI" sz="2600" dirty="0"/>
              <a:t> </a:t>
            </a:r>
            <a:r>
              <a:rPr lang="en-FI" sz="2600" dirty="0">
                <a:hlinkClick r:id="rId4"/>
              </a:rPr>
              <a:t>Student Affairs</a:t>
            </a:r>
            <a:endParaRPr lang="en-FI" sz="2600" dirty="0"/>
          </a:p>
          <a:p>
            <a:pPr>
              <a:buFont typeface="Arial" panose="020B0604020202020204" pitchFamily="34" charset="0"/>
              <a:buChar char="→"/>
            </a:pPr>
            <a:endParaRPr lang="en-FI" sz="2600" dirty="0"/>
          </a:p>
          <a:p>
            <a:pPr marL="0" indent="0">
              <a:buNone/>
            </a:pPr>
            <a:r>
              <a:rPr lang="en-US" sz="2600" b="1" dirty="0"/>
              <a:t>N</a:t>
            </a:r>
            <a:r>
              <a:rPr lang="en-FI" sz="2600" b="1" dirty="0"/>
              <a:t>e</a:t>
            </a:r>
            <a:r>
              <a:rPr lang="en-US" sz="2600" b="1" dirty="0"/>
              <a:t>w</a:t>
            </a:r>
            <a:r>
              <a:rPr lang="en-FI" sz="2600" b="1" dirty="0"/>
              <a:t>c</a:t>
            </a:r>
            <a:r>
              <a:rPr lang="en-US" sz="2600" b="1" dirty="0"/>
              <a:t>o</a:t>
            </a:r>
            <a:r>
              <a:rPr lang="en-FI" sz="2600" b="1" dirty="0"/>
              <a:t>m</a:t>
            </a:r>
            <a:r>
              <a:rPr lang="en-US" sz="2600" b="1" dirty="0"/>
              <a:t>e</a:t>
            </a:r>
            <a:r>
              <a:rPr lang="en-FI" sz="2600" b="1" dirty="0"/>
              <a:t>r</a:t>
            </a:r>
            <a:r>
              <a:rPr lang="en-US" sz="2600" b="1" dirty="0"/>
              <a:t>s</a:t>
            </a:r>
            <a:r>
              <a:rPr lang="en-FI" sz="2600" b="1" dirty="0"/>
              <a:t> </a:t>
            </a:r>
            <a:r>
              <a:rPr lang="en-US" sz="2600" b="1" dirty="0" err="1"/>
              <a:t>i</a:t>
            </a:r>
            <a:r>
              <a:rPr lang="en-FI" sz="2600" b="1" dirty="0"/>
              <a:t>n </a:t>
            </a:r>
            <a:r>
              <a:rPr lang="en-US" sz="2600" b="1" dirty="0"/>
              <a:t>F</a:t>
            </a:r>
            <a:r>
              <a:rPr lang="en-FI" sz="2600" b="1" dirty="0"/>
              <a:t>i</a:t>
            </a:r>
            <a:r>
              <a:rPr lang="en-US" sz="2600" b="1" dirty="0"/>
              <a:t>n</a:t>
            </a:r>
            <a:r>
              <a:rPr lang="en-FI" sz="2600" b="1" dirty="0"/>
              <a:t>l</a:t>
            </a:r>
            <a:r>
              <a:rPr lang="en-US" sz="2600" b="1" dirty="0"/>
              <a:t>a</a:t>
            </a:r>
            <a:r>
              <a:rPr lang="en-FI" sz="2600" b="1" dirty="0"/>
              <a:t>n</a:t>
            </a:r>
            <a:r>
              <a:rPr lang="en-US" sz="2600" b="1" dirty="0"/>
              <a:t>d</a:t>
            </a:r>
            <a:endParaRPr lang="en-FI" sz="2600" b="1" dirty="0"/>
          </a:p>
          <a:p>
            <a:pPr>
              <a:buFont typeface="Arial" panose="020B0604020202020204" pitchFamily="34" charset="0"/>
              <a:buChar char="→"/>
            </a:pPr>
            <a:r>
              <a:rPr lang="en-FI" sz="2600" dirty="0"/>
              <a:t> </a:t>
            </a:r>
            <a:r>
              <a:rPr lang="en-FI" sz="2600" dirty="0">
                <a:hlinkClick r:id="rId5"/>
              </a:rPr>
              <a:t>International Student Advisor</a:t>
            </a:r>
            <a:endParaRPr lang="en-FI" sz="2600" dirty="0"/>
          </a:p>
          <a:p>
            <a:pPr marL="0" indent="0">
              <a:buNone/>
            </a:pPr>
            <a:endParaRPr lang="en-FI" sz="2600" dirty="0"/>
          </a:p>
        </p:txBody>
      </p:sp>
    </p:spTree>
    <p:extLst>
      <p:ext uri="{BB962C8B-B14F-4D97-AF65-F5344CB8AC3E}">
        <p14:creationId xmlns:p14="http://schemas.microsoft.com/office/powerpoint/2010/main" val="2046667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3E36526-E7DE-B744-1309-5C1CE4F49CC4}"/>
              </a:ext>
            </a:extLst>
          </p:cNvPr>
          <p:cNvSpPr>
            <a:spLocks noGrp="1"/>
          </p:cNvSpPr>
          <p:nvPr>
            <p:ph type="title"/>
          </p:nvPr>
        </p:nvSpPr>
        <p:spPr>
          <a:xfrm>
            <a:off x="848360" y="395605"/>
            <a:ext cx="5181600" cy="1325563"/>
          </a:xfrm>
        </p:spPr>
        <p:txBody>
          <a:bodyPr/>
          <a:lstStyle/>
          <a:p>
            <a:r>
              <a:rPr lang="en-US" dirty="0"/>
              <a:t>Support Services</a:t>
            </a:r>
          </a:p>
        </p:txBody>
      </p:sp>
      <p:sp>
        <p:nvSpPr>
          <p:cNvPr id="3" name="Content Placeholder 2">
            <a:extLst>
              <a:ext uri="{FF2B5EF4-FFF2-40B4-BE49-F238E27FC236}">
                <a16:creationId xmlns:a16="http://schemas.microsoft.com/office/drawing/2014/main" id="{380AF5C5-8B6A-7719-0265-4B5A73131370}"/>
              </a:ext>
            </a:extLst>
          </p:cNvPr>
          <p:cNvSpPr>
            <a:spLocks noGrp="1"/>
          </p:cNvSpPr>
          <p:nvPr>
            <p:ph sz="half" idx="1"/>
          </p:nvPr>
        </p:nvSpPr>
        <p:spPr>
          <a:xfrm>
            <a:off x="838200" y="2040785"/>
            <a:ext cx="5181600" cy="4351338"/>
          </a:xfrm>
        </p:spPr>
        <p:txBody>
          <a:bodyPr>
            <a:normAutofit/>
          </a:bodyPr>
          <a:lstStyle/>
          <a:p>
            <a:pPr marL="0" indent="0">
              <a:buNone/>
            </a:pPr>
            <a:r>
              <a:rPr lang="en-US" sz="2600" b="1" dirty="0"/>
              <a:t>St</a:t>
            </a:r>
            <a:r>
              <a:rPr lang="en-FI" sz="2600" b="1" dirty="0"/>
              <a:t>u</a:t>
            </a:r>
            <a:r>
              <a:rPr lang="en-US" sz="2600" b="1" dirty="0"/>
              <a:t>d</a:t>
            </a:r>
            <a:r>
              <a:rPr lang="en-FI" sz="2600" b="1" dirty="0"/>
              <a:t>e</a:t>
            </a:r>
            <a:r>
              <a:rPr lang="en-US" sz="2600" b="1" dirty="0"/>
              <a:t>n</a:t>
            </a:r>
            <a:r>
              <a:rPr lang="en-FI" sz="2600" b="1" dirty="0"/>
              <a:t>t </a:t>
            </a:r>
            <a:r>
              <a:rPr lang="en-US" sz="2600" b="1" dirty="0"/>
              <a:t>U</a:t>
            </a:r>
            <a:r>
              <a:rPr lang="en-FI" sz="2600" b="1" dirty="0"/>
              <a:t>n</a:t>
            </a:r>
            <a:r>
              <a:rPr lang="en-US" sz="2600" b="1" dirty="0" err="1"/>
              <a:t>i</a:t>
            </a:r>
            <a:r>
              <a:rPr lang="en-FI" sz="2600" b="1" dirty="0"/>
              <a:t>o</a:t>
            </a:r>
            <a:r>
              <a:rPr lang="en-US" sz="2600" b="1" dirty="0"/>
              <a:t>n</a:t>
            </a:r>
            <a:endParaRPr lang="en-FI" sz="2600" b="1" dirty="0"/>
          </a:p>
          <a:p>
            <a:pPr>
              <a:buFont typeface="Arial" panose="020B0604020202020204" pitchFamily="34" charset="0"/>
              <a:buChar char="→"/>
            </a:pPr>
            <a:r>
              <a:rPr lang="en-FI" sz="2600" dirty="0"/>
              <a:t> </a:t>
            </a:r>
            <a:r>
              <a:rPr lang="en-US" sz="2600" dirty="0">
                <a:hlinkClick r:id="rId2"/>
              </a:rPr>
              <a:t>Arcada Student Union </a:t>
            </a:r>
            <a:r>
              <a:rPr lang="en-FI" sz="2600" dirty="0">
                <a:hlinkClick r:id="rId2"/>
              </a:rPr>
              <a:t>-</a:t>
            </a:r>
            <a:r>
              <a:rPr lang="en-US" sz="2600" dirty="0">
                <a:hlinkClick r:id="rId2"/>
              </a:rPr>
              <a:t> ASK</a:t>
            </a:r>
            <a:endParaRPr lang="en-FI" sz="2600" dirty="0"/>
          </a:p>
          <a:p>
            <a:pPr marL="0" indent="0">
              <a:buNone/>
            </a:pPr>
            <a:endParaRPr lang="en-FI" sz="2600" b="1" dirty="0"/>
          </a:p>
          <a:p>
            <a:pPr marL="0" indent="0">
              <a:buNone/>
            </a:pPr>
            <a:r>
              <a:rPr lang="en-US" sz="2600" b="1" dirty="0"/>
              <a:t>C</a:t>
            </a:r>
            <a:r>
              <a:rPr lang="en-FI" sz="2600" b="1" dirty="0"/>
              <a:t>a</a:t>
            </a:r>
            <a:r>
              <a:rPr lang="en-US" sz="2600" b="1" dirty="0"/>
              <a:t>r</a:t>
            </a:r>
            <a:r>
              <a:rPr lang="en-FI" sz="2600" b="1" dirty="0"/>
              <a:t>e</a:t>
            </a:r>
            <a:r>
              <a:rPr lang="en-US" sz="2600" b="1" dirty="0"/>
              <a:t>e</a:t>
            </a:r>
            <a:r>
              <a:rPr lang="en-FI" sz="2600" b="1" dirty="0"/>
              <a:t>r </a:t>
            </a:r>
            <a:r>
              <a:rPr lang="en-US" sz="2600" b="1" dirty="0"/>
              <a:t>p</a:t>
            </a:r>
            <a:r>
              <a:rPr lang="en-FI" sz="2600" b="1" dirty="0"/>
              <a:t>l</a:t>
            </a:r>
            <a:r>
              <a:rPr lang="en-US" sz="2600" b="1" dirty="0"/>
              <a:t>a</a:t>
            </a:r>
            <a:r>
              <a:rPr lang="en-FI" sz="2600" b="1" dirty="0"/>
              <a:t>n</a:t>
            </a:r>
            <a:r>
              <a:rPr lang="en-US" sz="2600" b="1" dirty="0"/>
              <a:t>n</a:t>
            </a:r>
            <a:r>
              <a:rPr lang="en-FI" sz="2600" b="1" dirty="0"/>
              <a:t>i</a:t>
            </a:r>
            <a:r>
              <a:rPr lang="en-US" sz="2600" b="1" dirty="0"/>
              <a:t>n</a:t>
            </a:r>
            <a:r>
              <a:rPr lang="en-FI" sz="2600" b="1" dirty="0"/>
              <a:t>g</a:t>
            </a:r>
          </a:p>
          <a:p>
            <a:pPr>
              <a:buFont typeface="Arial" panose="020B0604020202020204" pitchFamily="34" charset="0"/>
              <a:buChar char="→"/>
            </a:pPr>
            <a:r>
              <a:rPr lang="en-FI" sz="2600" dirty="0"/>
              <a:t> </a:t>
            </a:r>
            <a:r>
              <a:rPr lang="en-US" sz="2600" dirty="0">
                <a:hlinkClick r:id="rId3"/>
              </a:rPr>
              <a:t>K</a:t>
            </a:r>
            <a:r>
              <a:rPr lang="en-FI" sz="2600" dirty="0">
                <a:hlinkClick r:id="rId3"/>
              </a:rPr>
              <a:t>a</a:t>
            </a:r>
            <a:r>
              <a:rPr lang="en-US" sz="2600" dirty="0">
                <a:hlinkClick r:id="rId3"/>
              </a:rPr>
              <a:t>r</a:t>
            </a:r>
            <a:r>
              <a:rPr lang="en-FI" sz="2600" dirty="0">
                <a:hlinkClick r:id="rId3"/>
              </a:rPr>
              <a:t>r</a:t>
            </a:r>
            <a:r>
              <a:rPr lang="en-US" sz="2600" dirty="0">
                <a:hlinkClick r:id="rId3"/>
              </a:rPr>
              <a:t>i</a:t>
            </a:r>
            <a:r>
              <a:rPr lang="en-FI" sz="2600" dirty="0">
                <a:hlinkClick r:id="rId3"/>
              </a:rPr>
              <a:t>ärcenter Arabia</a:t>
            </a:r>
            <a:endParaRPr lang="en-FI" sz="2600" dirty="0"/>
          </a:p>
          <a:p>
            <a:pPr>
              <a:buFont typeface="Arial" panose="020B0604020202020204" pitchFamily="34" charset="0"/>
              <a:buChar char="→"/>
            </a:pPr>
            <a:endParaRPr lang="en-FI" sz="2600" dirty="0"/>
          </a:p>
          <a:p>
            <a:pPr marL="0" indent="0">
              <a:buNone/>
            </a:pPr>
            <a:r>
              <a:rPr lang="en-FI" sz="2600" b="1" dirty="0"/>
              <a:t>Counselling and support</a:t>
            </a:r>
          </a:p>
          <a:p>
            <a:pPr marL="446088" indent="-446088">
              <a:buFont typeface="Arial" panose="020B0604020202020204" pitchFamily="34" charset="0"/>
              <a:buChar char="→"/>
            </a:pPr>
            <a:r>
              <a:rPr lang="sv-FI" sz="2600" dirty="0">
                <a:hlinkClick r:id="rId4"/>
              </a:rPr>
              <a:t>Psychologist</a:t>
            </a:r>
            <a:r>
              <a:rPr lang="en-FI" sz="2600" dirty="0">
                <a:hlinkClick r:id="rId4"/>
              </a:rPr>
              <a:t> </a:t>
            </a:r>
            <a:r>
              <a:rPr lang="sv-FI" sz="2600" dirty="0">
                <a:hlinkClick r:id="rId4"/>
              </a:rPr>
              <a:t>and</a:t>
            </a:r>
            <a:r>
              <a:rPr lang="en-FI" sz="2600" dirty="0">
                <a:hlinkClick r:id="rId4"/>
              </a:rPr>
              <a:t> S</a:t>
            </a:r>
            <a:r>
              <a:rPr lang="sv-FI" sz="2600" dirty="0">
                <a:hlinkClick r:id="rId4"/>
              </a:rPr>
              <a:t>tudy</a:t>
            </a:r>
            <a:r>
              <a:rPr lang="en-FI" sz="2600" dirty="0">
                <a:hlinkClick r:id="rId4"/>
              </a:rPr>
              <a:t> </a:t>
            </a:r>
            <a:r>
              <a:rPr lang="sv-FI" sz="2600" dirty="0">
                <a:hlinkClick r:id="rId4"/>
              </a:rPr>
              <a:t>Social</a:t>
            </a:r>
            <a:r>
              <a:rPr lang="en-FI" sz="2600" dirty="0">
                <a:hlinkClick r:id="rId4"/>
              </a:rPr>
              <a:t> </a:t>
            </a:r>
            <a:r>
              <a:rPr lang="sv-FI" sz="2600" dirty="0">
                <a:hlinkClick r:id="rId4"/>
              </a:rPr>
              <a:t>Worker</a:t>
            </a:r>
            <a:endParaRPr lang="en-FI" sz="2600" dirty="0"/>
          </a:p>
          <a:p>
            <a:endParaRPr lang="en-FI" sz="2600" dirty="0"/>
          </a:p>
        </p:txBody>
      </p:sp>
    </p:spTree>
    <p:extLst>
      <p:ext uri="{BB962C8B-B14F-4D97-AF65-F5344CB8AC3E}">
        <p14:creationId xmlns:p14="http://schemas.microsoft.com/office/powerpoint/2010/main" val="3987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B5AC3-AA12-4A43-9849-639058320E19}"/>
              </a:ext>
            </a:extLst>
          </p:cNvPr>
          <p:cNvSpPr>
            <a:spLocks noGrp="1"/>
          </p:cNvSpPr>
          <p:nvPr>
            <p:ph type="ctrTitle"/>
          </p:nvPr>
        </p:nvSpPr>
        <p:spPr>
          <a:xfrm>
            <a:off x="838200" y="554803"/>
            <a:ext cx="10515600" cy="1189935"/>
          </a:xfrm>
        </p:spPr>
        <p:txBody>
          <a:bodyPr anchor="b">
            <a:normAutofit/>
          </a:bodyPr>
          <a:lstStyle/>
          <a:p>
            <a:r>
              <a:rPr lang="sv-FI"/>
              <a:t>Finland in brief</a:t>
            </a:r>
          </a:p>
        </p:txBody>
      </p:sp>
      <p:graphicFrame>
        <p:nvGraphicFramePr>
          <p:cNvPr id="5" name="Content Placeholder 2">
            <a:extLst>
              <a:ext uri="{FF2B5EF4-FFF2-40B4-BE49-F238E27FC236}">
                <a16:creationId xmlns:a16="http://schemas.microsoft.com/office/drawing/2014/main" id="{DF07DEEC-26E8-9E18-8A56-8EB73D01AEE7}"/>
              </a:ext>
            </a:extLst>
          </p:cNvPr>
          <p:cNvGraphicFramePr>
            <a:graphicFrameLocks noGrp="1"/>
          </p:cNvGraphicFramePr>
          <p:nvPr>
            <p:ph sz="half" idx="1"/>
            <p:extLst>
              <p:ext uri="{D42A27DB-BD31-4B8C-83A1-F6EECF244321}">
                <p14:modId xmlns:p14="http://schemas.microsoft.com/office/powerpoint/2010/main" val="2295314761"/>
              </p:ext>
            </p:extLst>
          </p:nvPr>
        </p:nvGraphicFramePr>
        <p:xfrm>
          <a:off x="838200" y="2012204"/>
          <a:ext cx="10515600" cy="4476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33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BE1196F-E05E-473B-A91D-ABD9D5E2F599}"/>
              </a:ext>
            </a:extLst>
          </p:cNvPr>
          <p:cNvSpPr>
            <a:spLocks noGrp="1"/>
          </p:cNvSpPr>
          <p:nvPr>
            <p:ph sz="half" idx="1"/>
          </p:nvPr>
        </p:nvSpPr>
        <p:spPr>
          <a:xfrm>
            <a:off x="838200" y="2012204"/>
            <a:ext cx="10515600" cy="4476741"/>
          </a:xfrm>
        </p:spPr>
        <p:txBody>
          <a:bodyPr>
            <a:normAutofit/>
          </a:bodyPr>
          <a:lstStyle/>
          <a:p>
            <a:r>
              <a:rPr lang="sv-FI" dirty="0"/>
              <a:t>Finland is a safe country where nature is always close.</a:t>
            </a:r>
          </a:p>
          <a:p>
            <a:r>
              <a:rPr lang="en-US" dirty="0"/>
              <a:t>Finland is also home to Santa Claus, Saunas, thousands of lakes, four seasons, northern lights, and the midnight sun.</a:t>
            </a:r>
          </a:p>
          <a:p>
            <a:r>
              <a:rPr lang="en-US" dirty="0"/>
              <a:t>Finland has been chosen as one of the happiest countries in the world thanks to the high quality of life and overall stability.</a:t>
            </a:r>
          </a:p>
          <a:p>
            <a:r>
              <a:rPr lang="en-US" dirty="0"/>
              <a:t>The values of equality, integrity, and openness are important.</a:t>
            </a:r>
            <a:endParaRPr lang="sv-FI" dirty="0"/>
          </a:p>
          <a:p>
            <a:endParaRPr lang="sv-FI" dirty="0"/>
          </a:p>
          <a:p>
            <a:endParaRPr lang="sv-FI" dirty="0"/>
          </a:p>
        </p:txBody>
      </p:sp>
      <p:sp>
        <p:nvSpPr>
          <p:cNvPr id="2" name="Title 1">
            <a:extLst>
              <a:ext uri="{FF2B5EF4-FFF2-40B4-BE49-F238E27FC236}">
                <a16:creationId xmlns:a16="http://schemas.microsoft.com/office/drawing/2014/main" id="{0A61235A-5EB4-4DC2-A885-09DF83EADC1F}"/>
              </a:ext>
            </a:extLst>
          </p:cNvPr>
          <p:cNvSpPr>
            <a:spLocks noGrp="1"/>
          </p:cNvSpPr>
          <p:nvPr>
            <p:ph type="ctrTitle"/>
          </p:nvPr>
        </p:nvSpPr>
        <p:spPr>
          <a:xfrm>
            <a:off x="838200" y="554803"/>
            <a:ext cx="10515600" cy="1189935"/>
          </a:xfrm>
        </p:spPr>
        <p:txBody>
          <a:bodyPr anchor="b">
            <a:normAutofit/>
          </a:bodyPr>
          <a:lstStyle/>
          <a:p>
            <a:r>
              <a:rPr lang="sv-FI" dirty="0" err="1"/>
              <a:t>Living</a:t>
            </a:r>
            <a:r>
              <a:rPr lang="sv-FI" dirty="0"/>
              <a:t> in Finland</a:t>
            </a:r>
          </a:p>
        </p:txBody>
      </p:sp>
    </p:spTree>
    <p:extLst>
      <p:ext uri="{BB962C8B-B14F-4D97-AF65-F5344CB8AC3E}">
        <p14:creationId xmlns:p14="http://schemas.microsoft.com/office/powerpoint/2010/main" val="156405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235A-5EB4-4DC2-A885-09DF83EADC1F}"/>
              </a:ext>
            </a:extLst>
          </p:cNvPr>
          <p:cNvSpPr>
            <a:spLocks noGrp="1"/>
          </p:cNvSpPr>
          <p:nvPr>
            <p:ph type="title"/>
          </p:nvPr>
        </p:nvSpPr>
        <p:spPr/>
        <p:txBody>
          <a:bodyPr anchor="ctr">
            <a:normAutofit/>
          </a:bodyPr>
          <a:lstStyle/>
          <a:p>
            <a:r>
              <a:rPr lang="sv-FI" dirty="0"/>
              <a:t>Weather in Finland</a:t>
            </a:r>
          </a:p>
        </p:txBody>
      </p:sp>
      <p:sp>
        <p:nvSpPr>
          <p:cNvPr id="11" name="Content Placeholder 2">
            <a:extLst>
              <a:ext uri="{FF2B5EF4-FFF2-40B4-BE49-F238E27FC236}">
                <a16:creationId xmlns:a16="http://schemas.microsoft.com/office/drawing/2014/main" id="{5BE1196F-E05E-473B-A91D-ABD9D5E2F599}"/>
              </a:ext>
            </a:extLst>
          </p:cNvPr>
          <p:cNvSpPr>
            <a:spLocks noGrp="1"/>
          </p:cNvSpPr>
          <p:nvPr>
            <p:ph sz="half" idx="1"/>
          </p:nvPr>
        </p:nvSpPr>
        <p:spPr>
          <a:xfrm>
            <a:off x="371061" y="2040835"/>
            <a:ext cx="5844209" cy="4421560"/>
          </a:xfrm>
        </p:spPr>
        <p:txBody>
          <a:bodyPr>
            <a:normAutofit/>
          </a:bodyPr>
          <a:lstStyle/>
          <a:p>
            <a:r>
              <a:rPr lang="en-GB" sz="2400" dirty="0"/>
              <a:t>The hottest month is typically July and the coldest is January and February. </a:t>
            </a:r>
          </a:p>
          <a:p>
            <a:r>
              <a:rPr lang="en-GB" sz="2400" dirty="0"/>
              <a:t>Due to the country’s location, the weather can also change quickly, which makes predicting a bit tricky </a:t>
            </a:r>
          </a:p>
          <a:p>
            <a:r>
              <a:rPr lang="en-GB" sz="2400" dirty="0"/>
              <a:t>The average summer temperature is +20°C</a:t>
            </a:r>
            <a:endParaRPr lang="sv-FI" sz="2400" dirty="0"/>
          </a:p>
          <a:p>
            <a:r>
              <a:rPr lang="sv-FI" sz="2400" dirty="0"/>
              <a:t>The average winter temperature is –3</a:t>
            </a:r>
            <a:r>
              <a:rPr lang="en-GB" sz="2400" dirty="0"/>
              <a:t>°C </a:t>
            </a:r>
          </a:p>
          <a:p>
            <a:r>
              <a:rPr lang="en-GB" sz="2400" dirty="0"/>
              <a:t>On the coldest winter days temperature can drop to -15 or -20 °C</a:t>
            </a:r>
            <a:r>
              <a:rPr lang="sv-FI" sz="2400" dirty="0"/>
              <a:t> </a:t>
            </a:r>
          </a:p>
        </p:txBody>
      </p:sp>
    </p:spTree>
    <p:extLst>
      <p:ext uri="{BB962C8B-B14F-4D97-AF65-F5344CB8AC3E}">
        <p14:creationId xmlns:p14="http://schemas.microsoft.com/office/powerpoint/2010/main" val="351091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8DFF-DF2F-8118-386C-F9F6FD58D575}"/>
              </a:ext>
            </a:extLst>
          </p:cNvPr>
          <p:cNvSpPr>
            <a:spLocks noGrp="1"/>
          </p:cNvSpPr>
          <p:nvPr>
            <p:ph type="title"/>
          </p:nvPr>
        </p:nvSpPr>
        <p:spPr/>
        <p:txBody>
          <a:bodyPr anchor="ctr">
            <a:normAutofit/>
          </a:bodyPr>
          <a:lstStyle/>
          <a:p>
            <a:r>
              <a:rPr lang="en-FI" dirty="0"/>
              <a:t>Equality and non-descrimination</a:t>
            </a:r>
          </a:p>
        </p:txBody>
      </p:sp>
      <p:sp>
        <p:nvSpPr>
          <p:cNvPr id="3" name="Content Placeholder 2">
            <a:extLst>
              <a:ext uri="{FF2B5EF4-FFF2-40B4-BE49-F238E27FC236}">
                <a16:creationId xmlns:a16="http://schemas.microsoft.com/office/drawing/2014/main" id="{669FEB04-5A6B-BF4D-51E6-43ECD2EB16F4}"/>
              </a:ext>
            </a:extLst>
          </p:cNvPr>
          <p:cNvSpPr>
            <a:spLocks noGrp="1"/>
          </p:cNvSpPr>
          <p:nvPr>
            <p:ph sz="half" idx="1"/>
          </p:nvPr>
        </p:nvSpPr>
        <p:spPr/>
        <p:txBody>
          <a:bodyPr>
            <a:normAutofit fontScale="92500" lnSpcReduction="10000"/>
          </a:bodyPr>
          <a:lstStyle/>
          <a:p>
            <a:pPr marL="0" indent="0">
              <a:buNone/>
            </a:pPr>
            <a:r>
              <a:rPr lang="en-GB" b="0" i="0" dirty="0"/>
              <a:t>“According to Finnish law, everyone is entitled to be treated equally regardless of their background, gender or other characteristics. The Non-discrimination Act prohibits discrimination based on age, origin, nationality, language, religion, belief, opinion, political activity, trade union activity, family circumstances, health, disability, sexual orientation or other personal characteristics.”</a:t>
            </a:r>
            <a:endParaRPr lang="en-US" dirty="0"/>
          </a:p>
          <a:p>
            <a:pPr marL="0" indent="0">
              <a:buNone/>
            </a:pPr>
            <a:endParaRPr lang="en-FI" dirty="0"/>
          </a:p>
        </p:txBody>
      </p:sp>
    </p:spTree>
    <p:extLst>
      <p:ext uri="{BB962C8B-B14F-4D97-AF65-F5344CB8AC3E}">
        <p14:creationId xmlns:p14="http://schemas.microsoft.com/office/powerpoint/2010/main" val="79625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CA80-FE0C-E48D-C434-10A02DC1CCCA}"/>
              </a:ext>
            </a:extLst>
          </p:cNvPr>
          <p:cNvSpPr>
            <a:spLocks noGrp="1"/>
          </p:cNvSpPr>
          <p:nvPr>
            <p:ph type="title"/>
          </p:nvPr>
        </p:nvSpPr>
        <p:spPr>
          <a:xfrm>
            <a:off x="848360" y="395605"/>
            <a:ext cx="5181600" cy="1325563"/>
          </a:xfrm>
        </p:spPr>
        <p:txBody>
          <a:bodyPr anchor="ctr">
            <a:normAutofit/>
          </a:bodyPr>
          <a:lstStyle/>
          <a:p>
            <a:r>
              <a:rPr lang="en-FI" dirty="0"/>
              <a:t>Basic rights</a:t>
            </a:r>
          </a:p>
        </p:txBody>
      </p:sp>
      <p:sp>
        <p:nvSpPr>
          <p:cNvPr id="3" name="Content Placeholder 2">
            <a:extLst>
              <a:ext uri="{FF2B5EF4-FFF2-40B4-BE49-F238E27FC236}">
                <a16:creationId xmlns:a16="http://schemas.microsoft.com/office/drawing/2014/main" id="{B3833BA4-0ADB-7A90-3101-36D1C1EE2CBF}"/>
              </a:ext>
            </a:extLst>
          </p:cNvPr>
          <p:cNvSpPr>
            <a:spLocks noGrp="1"/>
          </p:cNvSpPr>
          <p:nvPr>
            <p:ph sz="half" idx="1"/>
          </p:nvPr>
        </p:nvSpPr>
        <p:spPr>
          <a:xfrm>
            <a:off x="838200" y="2040785"/>
            <a:ext cx="5181600" cy="4351338"/>
          </a:xfrm>
        </p:spPr>
        <p:txBody>
          <a:bodyPr>
            <a:normAutofit/>
          </a:bodyPr>
          <a:lstStyle/>
          <a:p>
            <a:r>
              <a:rPr lang="en-GB" b="0" i="0" dirty="0"/>
              <a:t>“Everyone has the right to equal treatment. No one must be treated differently based on gender, age, religion or handicap, for example.”</a:t>
            </a:r>
            <a:endParaRPr lang="en-US" dirty="0"/>
          </a:p>
          <a:p>
            <a:r>
              <a:rPr lang="en-GB" sz="2800" b="0" i="0" dirty="0"/>
              <a:t>“Everyone has the right to freely express their opinions verbally or in writing.”</a:t>
            </a:r>
            <a:endParaRPr lang="en-US" sz="2800" dirty="0"/>
          </a:p>
          <a:p>
            <a:pPr marL="0" indent="0">
              <a:buNone/>
            </a:pPr>
            <a:endParaRPr lang="en-FI" dirty="0"/>
          </a:p>
        </p:txBody>
      </p:sp>
    </p:spTree>
    <p:extLst>
      <p:ext uri="{BB962C8B-B14F-4D97-AF65-F5344CB8AC3E}">
        <p14:creationId xmlns:p14="http://schemas.microsoft.com/office/powerpoint/2010/main" val="198758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A2DB1-7DFA-D64F-5FE6-4ABC0375EB16}"/>
              </a:ext>
            </a:extLst>
          </p:cNvPr>
          <p:cNvSpPr>
            <a:spLocks noGrp="1"/>
          </p:cNvSpPr>
          <p:nvPr>
            <p:ph type="title"/>
          </p:nvPr>
        </p:nvSpPr>
        <p:spPr/>
        <p:txBody>
          <a:bodyPr/>
          <a:lstStyle/>
          <a:p>
            <a:r>
              <a:rPr lang="en-FI" dirty="0"/>
              <a:t>Security reports</a:t>
            </a:r>
          </a:p>
        </p:txBody>
      </p:sp>
      <p:sp>
        <p:nvSpPr>
          <p:cNvPr id="5" name="Content Placeholder 4">
            <a:extLst>
              <a:ext uri="{FF2B5EF4-FFF2-40B4-BE49-F238E27FC236}">
                <a16:creationId xmlns:a16="http://schemas.microsoft.com/office/drawing/2014/main" id="{FBB16002-CED0-E648-607D-4538CD20699D}"/>
              </a:ext>
            </a:extLst>
          </p:cNvPr>
          <p:cNvSpPr>
            <a:spLocks noGrp="1"/>
          </p:cNvSpPr>
          <p:nvPr>
            <p:ph sz="half" idx="1"/>
          </p:nvPr>
        </p:nvSpPr>
        <p:spPr/>
        <p:txBody>
          <a:bodyPr/>
          <a:lstStyle/>
          <a:p>
            <a:r>
              <a:rPr lang="en-FI" dirty="0"/>
              <a:t>You can report </a:t>
            </a:r>
            <a:r>
              <a:rPr lang="en-GB" dirty="0"/>
              <a:t>observations, incidents, accidents, threats or inappropriate behaviour that affect safety and the environment at Arcada by using a reporting system. </a:t>
            </a:r>
          </a:p>
          <a:p>
            <a:r>
              <a:rPr lang="en-GB" dirty="0"/>
              <a:t>All reports are analysed confidentially and anonymously.</a:t>
            </a:r>
          </a:p>
          <a:p>
            <a:endParaRPr lang="en-GB" dirty="0"/>
          </a:p>
          <a:p>
            <a:r>
              <a:rPr lang="en-GB" dirty="0"/>
              <a:t>https://app.falcony.io/arcada/</a:t>
            </a:r>
          </a:p>
          <a:p>
            <a:endParaRPr lang="en-GB" dirty="0"/>
          </a:p>
        </p:txBody>
      </p:sp>
    </p:spTree>
    <p:extLst>
      <p:ext uri="{BB962C8B-B14F-4D97-AF65-F5344CB8AC3E}">
        <p14:creationId xmlns:p14="http://schemas.microsoft.com/office/powerpoint/2010/main" val="328440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873527-FA5E-4E4A-9602-9E688647F464}"/>
              </a:ext>
            </a:extLst>
          </p:cNvPr>
          <p:cNvSpPr>
            <a:spLocks noGrp="1"/>
          </p:cNvSpPr>
          <p:nvPr>
            <p:ph type="title"/>
          </p:nvPr>
        </p:nvSpPr>
        <p:spPr>
          <a:xfrm>
            <a:off x="838200" y="752407"/>
            <a:ext cx="10515600" cy="1262664"/>
          </a:xfrm>
        </p:spPr>
        <p:txBody>
          <a:bodyPr anchor="ctr">
            <a:normAutofit/>
          </a:bodyPr>
          <a:lstStyle/>
          <a:p>
            <a:r>
              <a:rPr lang="sv-FI" dirty="0" err="1"/>
              <a:t>Finnish</a:t>
            </a:r>
            <a:r>
              <a:rPr lang="sv-FI" dirty="0"/>
              <a:t> </a:t>
            </a:r>
            <a:r>
              <a:rPr lang="sv-FI" dirty="0" err="1"/>
              <a:t>culture</a:t>
            </a:r>
            <a:r>
              <a:rPr lang="sv-FI" dirty="0"/>
              <a:t> </a:t>
            </a:r>
          </a:p>
        </p:txBody>
      </p:sp>
      <p:sp>
        <p:nvSpPr>
          <p:cNvPr id="2" name="Content Placeholder 1">
            <a:extLst>
              <a:ext uri="{FF2B5EF4-FFF2-40B4-BE49-F238E27FC236}">
                <a16:creationId xmlns:a16="http://schemas.microsoft.com/office/drawing/2014/main" id="{703A555A-FABE-4C34-B6A8-DC75987A2E30}"/>
              </a:ext>
            </a:extLst>
          </p:cNvPr>
          <p:cNvSpPr>
            <a:spLocks noGrp="1"/>
          </p:cNvSpPr>
          <p:nvPr>
            <p:ph idx="1"/>
          </p:nvPr>
        </p:nvSpPr>
        <p:spPr>
          <a:xfrm>
            <a:off x="838200" y="2212906"/>
            <a:ext cx="10515600" cy="4144863"/>
          </a:xfrm>
        </p:spPr>
        <p:txBody>
          <a:bodyPr>
            <a:normAutofit/>
          </a:bodyPr>
          <a:lstStyle/>
          <a:p>
            <a:r>
              <a:rPr lang="en-GB" sz="2400" b="0" i="0" dirty="0"/>
              <a:t>Communication is direct and open</a:t>
            </a:r>
            <a:endParaRPr lang="en-US" sz="2400" dirty="0"/>
          </a:p>
          <a:p>
            <a:r>
              <a:rPr lang="en-GB" sz="2200" dirty="0"/>
              <a:t>Focus is on well-being</a:t>
            </a:r>
            <a:endParaRPr lang="en-US" sz="2200" dirty="0"/>
          </a:p>
          <a:p>
            <a:r>
              <a:rPr lang="en-US" sz="2200" dirty="0"/>
              <a:t>Status is not shown</a:t>
            </a:r>
          </a:p>
          <a:p>
            <a:r>
              <a:rPr lang="en-US" sz="2200" dirty="0"/>
              <a:t>Punctuality is important</a:t>
            </a:r>
          </a:p>
          <a:p>
            <a:r>
              <a:rPr lang="en-GB" sz="2400" b="0" i="0" u="none" strike="noStrike" dirty="0">
                <a:effectLst/>
              </a:rPr>
              <a:t>Finns place a higher degree of importance on free time</a:t>
            </a:r>
            <a:endParaRPr lang="en-US" sz="2400" dirty="0"/>
          </a:p>
          <a:p>
            <a:r>
              <a:rPr lang="en-US" sz="2400" dirty="0"/>
              <a:t>Finns enjoy spending money when it comes to leisure time activity</a:t>
            </a:r>
          </a:p>
          <a:p>
            <a:pPr marL="0" indent="0">
              <a:buNone/>
            </a:pPr>
            <a:endParaRPr lang="en-US" sz="2200" dirty="0"/>
          </a:p>
        </p:txBody>
      </p:sp>
    </p:spTree>
    <p:extLst>
      <p:ext uri="{BB962C8B-B14F-4D97-AF65-F5344CB8AC3E}">
        <p14:creationId xmlns:p14="http://schemas.microsoft.com/office/powerpoint/2010/main" val="3976980788"/>
      </p:ext>
    </p:extLst>
  </p:cSld>
  <p:clrMapOvr>
    <a:masterClrMapping/>
  </p:clrMapOvr>
</p:sld>
</file>

<file path=ppt/theme/theme1.xml><?xml version="1.0" encoding="utf-8"?>
<a:theme xmlns:a="http://schemas.openxmlformats.org/drawingml/2006/main" name="Office Theme">
  <a:themeElements>
    <a:clrScheme name="Custom 3">
      <a:dk1>
        <a:srgbClr val="FFFFFF"/>
      </a:dk1>
      <a:lt1>
        <a:srgbClr val="7F1D82"/>
      </a:lt1>
      <a:dk2>
        <a:srgbClr val="FFFFFF"/>
      </a:dk2>
      <a:lt2>
        <a:srgbClr val="6E2878"/>
      </a:lt2>
      <a:accent1>
        <a:srgbClr val="E9DDEA"/>
      </a:accent1>
      <a:accent2>
        <a:srgbClr val="ED7D31"/>
      </a:accent2>
      <a:accent3>
        <a:srgbClr val="D8E6F2"/>
      </a:accent3>
      <a:accent4>
        <a:srgbClr val="009AA2"/>
      </a:accent4>
      <a:accent5>
        <a:srgbClr val="015AA9"/>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ada_powerpoint_0" id="{7658AD04-3F81-49C4-A35B-BEE4D23AE027}" vid="{09B1523F-17D5-4799-BA4D-42F7FCFA8F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2F312C5DD0434CBECC4E7A27BAC3BF" ma:contentTypeVersion="4" ma:contentTypeDescription="Create a new document." ma:contentTypeScope="" ma:versionID="8099abc8143ed682ba817700fb300073">
  <xsd:schema xmlns:xsd="http://www.w3.org/2001/XMLSchema" xmlns:xs="http://www.w3.org/2001/XMLSchema" xmlns:p="http://schemas.microsoft.com/office/2006/metadata/properties" xmlns:ns2="08c034f9-3d7a-4c56-9130-21c2eda6b138" targetNamespace="http://schemas.microsoft.com/office/2006/metadata/properties" ma:root="true" ma:fieldsID="e8bed18f3e9285e1f95d07e0ee352db9" ns2:_="">
    <xsd:import namespace="08c034f9-3d7a-4c56-9130-21c2eda6b1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c034f9-3d7a-4c56-9130-21c2eda6b1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E4461-F91E-4BD2-A538-80CC46623506}">
  <ds:schemaRef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18c8fc47-679c-4ae0-a14a-c4541b610c02"/>
  </ds:schemaRefs>
</ds:datastoreItem>
</file>

<file path=customXml/itemProps2.xml><?xml version="1.0" encoding="utf-8"?>
<ds:datastoreItem xmlns:ds="http://schemas.openxmlformats.org/officeDocument/2006/customXml" ds:itemID="{5B33618A-8AB0-4A46-B4A9-C2BE9B82A99E}">
  <ds:schemaRefs>
    <ds:schemaRef ds:uri="http://schemas.microsoft.com/sharepoint/v3/contenttype/forms"/>
  </ds:schemaRefs>
</ds:datastoreItem>
</file>

<file path=customXml/itemProps3.xml><?xml version="1.0" encoding="utf-8"?>
<ds:datastoreItem xmlns:ds="http://schemas.openxmlformats.org/officeDocument/2006/customXml" ds:itemID="{8902E238-6992-4A59-B5F4-B930867CEDC0}"/>
</file>

<file path=docProps/app.xml><?xml version="1.0" encoding="utf-8"?>
<Properties xmlns="http://schemas.openxmlformats.org/officeDocument/2006/extended-properties" xmlns:vt="http://schemas.openxmlformats.org/officeDocument/2006/docPropsVTypes">
  <Template>arcada_powerpoint_0</Template>
  <TotalTime>0</TotalTime>
  <Words>1502</Words>
  <Application>Microsoft Office PowerPoint</Application>
  <PresentationFormat>Widescreen</PresentationFormat>
  <Paragraphs>160</Paragraphs>
  <Slides>26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Futura PT Bold</vt:lpstr>
      <vt:lpstr>Office Theme</vt:lpstr>
      <vt:lpstr>PowerPoint Presentation</vt:lpstr>
      <vt:lpstr>Living and studying in Finland</vt:lpstr>
      <vt:lpstr>Finland in brief</vt:lpstr>
      <vt:lpstr>Living in Finland</vt:lpstr>
      <vt:lpstr>Weather in Finland</vt:lpstr>
      <vt:lpstr>Equality and non-descrimination</vt:lpstr>
      <vt:lpstr>Basic rights</vt:lpstr>
      <vt:lpstr>Security reports</vt:lpstr>
      <vt:lpstr>Finnish culture </vt:lpstr>
      <vt:lpstr>Finns are...</vt:lpstr>
      <vt:lpstr>PowerPoint Presentation</vt:lpstr>
      <vt:lpstr>Tips for intercultural communication</vt:lpstr>
      <vt:lpstr>Higher Education in Finland</vt:lpstr>
      <vt:lpstr>Studying in Finland</vt:lpstr>
      <vt:lpstr>Studying in Finland</vt:lpstr>
      <vt:lpstr>Studying at Arcada</vt:lpstr>
      <vt:lpstr>Booking an individual appointment outside of drop-in hours</vt:lpstr>
      <vt:lpstr>Working and internships during studies</vt:lpstr>
      <vt:lpstr>What are Finnish employers looking for</vt:lpstr>
      <vt:lpstr>Become a volunteer</vt:lpstr>
      <vt:lpstr>What you should do during your studies</vt:lpstr>
      <vt:lpstr>Health Care in Finland</vt:lpstr>
      <vt:lpstr>Kela Student Health Care Fee</vt:lpstr>
      <vt:lpstr>Useful links</vt:lpstr>
      <vt:lpstr>Support Services</vt:lpstr>
      <vt:lpstr>Support Services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Elina Mustasilta</dc:creator>
  <cp:keywords/>
  <dc:description/>
  <cp:lastModifiedBy>Laurits Møller</cp:lastModifiedBy>
  <cp:revision>176</cp:revision>
  <dcterms:created xsi:type="dcterms:W3CDTF">2021-08-18T11:57:29Z</dcterms:created>
  <dcterms:modified xsi:type="dcterms:W3CDTF">2024-08-22T12:01:59Z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0x010100AA2F312C5DD0434CBECC4E7A27BAC3BF</vt:lpwstr>
  </property>
</Properties>
</file>