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7" r:id="rId2"/>
    <p:sldId id="261" r:id="rId3"/>
    <p:sldId id="262" r:id="rId4"/>
    <p:sldId id="258" r:id="rId5"/>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B3"/>
    <a:srgbClr val="F58220"/>
    <a:srgbClr val="812990"/>
    <a:srgbClr val="71297A"/>
    <a:srgbClr val="E9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2"/>
    <p:restoredTop sz="96197"/>
  </p:normalViewPr>
  <p:slideViewPr>
    <p:cSldViewPr snapToGrid="0">
      <p:cViewPr varScale="1">
        <p:scale>
          <a:sx n="56" d="100"/>
          <a:sy n="56" d="100"/>
        </p:scale>
        <p:origin x="2664"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normAutofit/>
          </a:bodyPr>
          <a:lstStyle>
            <a:lvl1pPr algn="ctr">
              <a:defRPr sz="1400"/>
            </a:lvl1pPr>
          </a:lstStyle>
          <a:p>
            <a:r>
              <a:rPr lang="en-GB"/>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1400"/>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011855977"/>
      </p:ext>
    </p:extLst>
  </p:cSld>
  <p:clrMapOvr>
    <a:masterClrMapping/>
  </p:clrMapOvr>
  <p:extLst>
    <p:ext uri="{DCECCB84-F9BA-43D5-87BE-67443E8EF086}">
      <p15:sldGuideLst xmlns:p15="http://schemas.microsoft.com/office/powerpoint/2012/main">
        <p15:guide id="1" orient="horz" pos="4762"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00962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1308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3421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GB"/>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22F5B2-3217-CC4B-9BFB-60EA49AB3D51}" type="datetimeFigureOut">
              <a:rPr lang="en-FI" smtClean="0"/>
              <a:t>13.9.2023</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48861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148202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22F5B2-3217-CC4B-9BFB-60EA49AB3D51}" type="datetimeFigureOut">
              <a:rPr lang="en-FI" smtClean="0"/>
              <a:t>13.9.2023</a:t>
            </a:fld>
            <a:endParaRPr lang="en-FI"/>
          </a:p>
        </p:txBody>
      </p:sp>
      <p:sp>
        <p:nvSpPr>
          <p:cNvPr id="8" name="Footer Placeholder 7"/>
          <p:cNvSpPr>
            <a:spLocks noGrp="1"/>
          </p:cNvSpPr>
          <p:nvPr>
            <p:ph type="ftr" sz="quarter" idx="11"/>
          </p:nvPr>
        </p:nvSpPr>
        <p:spPr/>
        <p:txBody>
          <a:bodyPr/>
          <a:lstStyle/>
          <a:p>
            <a:endParaRPr lang="en-FI"/>
          </a:p>
        </p:txBody>
      </p:sp>
      <p:sp>
        <p:nvSpPr>
          <p:cNvPr id="9" name="Slide Number Placeholder 8"/>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338286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22F5B2-3217-CC4B-9BFB-60EA49AB3D51}" type="datetimeFigureOut">
              <a:rPr lang="en-FI" smtClean="0"/>
              <a:t>13.9.2023</a:t>
            </a:fld>
            <a:endParaRPr lang="en-FI"/>
          </a:p>
        </p:txBody>
      </p:sp>
      <p:sp>
        <p:nvSpPr>
          <p:cNvPr id="4" name="Footer Placeholder 3"/>
          <p:cNvSpPr>
            <a:spLocks noGrp="1"/>
          </p:cNvSpPr>
          <p:nvPr>
            <p:ph type="ftr" sz="quarter" idx="11"/>
          </p:nvPr>
        </p:nvSpPr>
        <p:spPr/>
        <p:txBody>
          <a:bodyPr/>
          <a:lstStyle/>
          <a:p>
            <a:endParaRPr lang="en-FI"/>
          </a:p>
        </p:txBody>
      </p:sp>
      <p:sp>
        <p:nvSpPr>
          <p:cNvPr id="5" name="Slide Number Placeholder 4"/>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81691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2F5B2-3217-CC4B-9BFB-60EA49AB3D51}" type="datetimeFigureOut">
              <a:rPr lang="en-FI" smtClean="0"/>
              <a:t>13.9.2023</a:t>
            </a:fld>
            <a:endParaRPr lang="en-FI"/>
          </a:p>
        </p:txBody>
      </p:sp>
      <p:sp>
        <p:nvSpPr>
          <p:cNvPr id="3" name="Footer Placeholder 2"/>
          <p:cNvSpPr>
            <a:spLocks noGrp="1"/>
          </p:cNvSpPr>
          <p:nvPr>
            <p:ph type="ftr" sz="quarter" idx="11"/>
          </p:nvPr>
        </p:nvSpPr>
        <p:spPr/>
        <p:txBody>
          <a:bodyPr/>
          <a:lstStyle/>
          <a:p>
            <a:endParaRPr lang="en-FI"/>
          </a:p>
        </p:txBody>
      </p:sp>
      <p:sp>
        <p:nvSpPr>
          <p:cNvPr id="4" name="Slide Number Placeholder 3"/>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408341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229115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GB"/>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EA22F5B2-3217-CC4B-9BFB-60EA49AB3D51}" type="datetimeFigureOut">
              <a:rPr lang="en-FI" smtClean="0"/>
              <a:t>13.9.2023</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E6207CDD-7273-664D-B3AD-490C65423FDC}" type="slidenum">
              <a:rPr lang="en-FI" smtClean="0"/>
              <a:t>‹#›</a:t>
            </a:fld>
            <a:endParaRPr lang="en-FI"/>
          </a:p>
        </p:txBody>
      </p:sp>
    </p:spTree>
    <p:extLst>
      <p:ext uri="{BB962C8B-B14F-4D97-AF65-F5344CB8AC3E}">
        <p14:creationId xmlns:p14="http://schemas.microsoft.com/office/powerpoint/2010/main" val="120896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EA22F5B2-3217-CC4B-9BFB-60EA49AB3D51}" type="datetimeFigureOut">
              <a:rPr lang="en-FI" smtClean="0"/>
              <a:t>13.9.2023</a:t>
            </a:fld>
            <a:endParaRPr lang="en-FI"/>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FI"/>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E6207CDD-7273-664D-B3AD-490C65423FDC}" type="slidenum">
              <a:rPr lang="en-FI" smtClean="0"/>
              <a:t>‹#›</a:t>
            </a:fld>
            <a:endParaRPr lang="en-FI"/>
          </a:p>
        </p:txBody>
      </p:sp>
      <p:sp>
        <p:nvSpPr>
          <p:cNvPr id="7" name="Rectangle 6">
            <a:extLst>
              <a:ext uri="{FF2B5EF4-FFF2-40B4-BE49-F238E27FC236}">
                <a16:creationId xmlns:a16="http://schemas.microsoft.com/office/drawing/2014/main" id="{E16C54F3-7F78-EC2C-DD28-690EBE2FBDE2}"/>
              </a:ext>
            </a:extLst>
          </p:cNvPr>
          <p:cNvSpPr/>
          <p:nvPr userDrawn="1"/>
        </p:nvSpPr>
        <p:spPr>
          <a:xfrm>
            <a:off x="6447" y="1"/>
            <a:ext cx="10678918" cy="2379184"/>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541"/>
          </a:p>
        </p:txBody>
      </p:sp>
      <p:pic>
        <p:nvPicPr>
          <p:cNvPr id="8" name="Picture 7">
            <a:extLst>
              <a:ext uri="{FF2B5EF4-FFF2-40B4-BE49-F238E27FC236}">
                <a16:creationId xmlns:a16="http://schemas.microsoft.com/office/drawing/2014/main" id="{AE4EBD97-2C2A-6401-B7C1-3B369C6C0068}"/>
              </a:ext>
            </a:extLst>
          </p:cNvPr>
          <p:cNvPicPr>
            <a:picLocks noChangeAspect="1"/>
          </p:cNvPicPr>
          <p:nvPr userDrawn="1"/>
        </p:nvPicPr>
        <p:blipFill>
          <a:blip r:embed="rId13"/>
          <a:stretch>
            <a:fillRect/>
          </a:stretch>
        </p:blipFill>
        <p:spPr>
          <a:xfrm>
            <a:off x="603938" y="13678603"/>
            <a:ext cx="2440663" cy="1074181"/>
          </a:xfrm>
          <a:prstGeom prst="rect">
            <a:avLst/>
          </a:prstGeom>
        </p:spPr>
      </p:pic>
      <p:cxnSp>
        <p:nvCxnSpPr>
          <p:cNvPr id="9" name="Straight Connector 8">
            <a:extLst>
              <a:ext uri="{FF2B5EF4-FFF2-40B4-BE49-F238E27FC236}">
                <a16:creationId xmlns:a16="http://schemas.microsoft.com/office/drawing/2014/main" id="{D7997207-1202-047B-923A-F0A088D3381D}"/>
              </a:ext>
            </a:extLst>
          </p:cNvPr>
          <p:cNvCxnSpPr/>
          <p:nvPr userDrawn="1"/>
        </p:nvCxnSpPr>
        <p:spPr>
          <a:xfrm>
            <a:off x="660100" y="3255736"/>
            <a:ext cx="9368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57B7EA-DC7C-FAEF-5E04-A08E2401ED1A}"/>
              </a:ext>
            </a:extLst>
          </p:cNvPr>
          <p:cNvCxnSpPr/>
          <p:nvPr userDrawn="1"/>
        </p:nvCxnSpPr>
        <p:spPr>
          <a:xfrm>
            <a:off x="660100" y="13415477"/>
            <a:ext cx="9368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92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support.microsoft.com/sv-se/office/hj&#228;lp-om-powerpoint-5395bb85-eb6f-47fa-b5af-52996bac819e" TargetMode="External"/><Relationship Id="rId2" Type="http://schemas.openxmlformats.org/officeDocument/2006/relationships/hyperlink" Target="https://support.microsoft.com/en-gb/office/powerpoint-help-5395bb85-eb6f-47fa-b5af-52996bac819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BBC6FB-32D8-3E27-D229-D43C9AEB3C9E}"/>
              </a:ext>
            </a:extLst>
          </p:cNvPr>
          <p:cNvSpPr txBox="1">
            <a:spLocks/>
          </p:cNvSpPr>
          <p:nvPr/>
        </p:nvSpPr>
        <p:spPr>
          <a:xfrm>
            <a:off x="489129" y="500872"/>
            <a:ext cx="7327263" cy="14509256"/>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lnSpc>
                <a:spcPct val="120000"/>
              </a:lnSpc>
            </a:pPr>
            <a:r>
              <a:rPr lang="en-GB" sz="3527" b="1" dirty="0">
                <a:solidFill>
                  <a:schemeClr val="bg1"/>
                </a:solidFill>
                <a:latin typeface="Arial" panose="020B0604020202020204" pitchFamily="34" charset="0"/>
                <a:cs typeface="Arial" panose="020B0604020202020204" pitchFamily="34" charset="0"/>
              </a:rPr>
              <a:t>Template </a:t>
            </a:r>
            <a:r>
              <a:rPr lang="en-GB" sz="3527" b="1" dirty="0" err="1">
                <a:solidFill>
                  <a:schemeClr val="bg1"/>
                </a:solidFill>
                <a:latin typeface="Arial" panose="020B0604020202020204" pitchFamily="34" charset="0"/>
                <a:cs typeface="Arial" panose="020B0604020202020204" pitchFamily="34" charset="0"/>
              </a:rPr>
              <a:t>Arcada</a:t>
            </a:r>
            <a:r>
              <a:rPr lang="en-GB" sz="3527" b="1" dirty="0">
                <a:solidFill>
                  <a:schemeClr val="bg1"/>
                </a:solidFill>
                <a:latin typeface="Arial" panose="020B0604020202020204" pitchFamily="34" charset="0"/>
                <a:cs typeface="Arial" panose="020B0604020202020204" pitchFamily="34" charset="0"/>
              </a:rPr>
              <a:t> Poster Instructions</a:t>
            </a:r>
          </a:p>
          <a:p>
            <a:pPr algn="l">
              <a:lnSpc>
                <a:spcPct val="120000"/>
              </a:lnSpc>
            </a:pPr>
            <a:endParaRPr lang="en-GB" sz="3527" b="1" dirty="0">
              <a:solidFill>
                <a:schemeClr val="bg1"/>
              </a:solidFill>
              <a:latin typeface="Arial" panose="020B0604020202020204" pitchFamily="34" charset="0"/>
              <a:cs typeface="Arial" panose="020B0604020202020204" pitchFamily="34" charset="0"/>
            </a:endParaRPr>
          </a:p>
          <a:p>
            <a:pPr algn="l">
              <a:lnSpc>
                <a:spcPct val="120000"/>
              </a:lnSpc>
            </a:pPr>
            <a:endParaRPr lang="en-GB" sz="2116" b="1" dirty="0">
              <a:latin typeface="Arial" panose="020B0604020202020204" pitchFamily="34" charset="0"/>
              <a:cs typeface="Arial" panose="020B0604020202020204" pitchFamily="34" charset="0"/>
            </a:endParaRPr>
          </a:p>
          <a:p>
            <a:pPr algn="l">
              <a:lnSpc>
                <a:spcPct val="120000"/>
              </a:lnSpc>
            </a:pPr>
            <a:r>
              <a:rPr lang="en-GB" sz="1800" b="1" dirty="0">
                <a:latin typeface="Arial" panose="020B0604020202020204" pitchFamily="34" charset="0"/>
                <a:cs typeface="Arial" panose="020B0604020202020204" pitchFamily="34" charset="0"/>
              </a:rPr>
              <a:t>Poster size</a:t>
            </a:r>
          </a:p>
          <a:p>
            <a:pPr algn="l">
              <a:lnSpc>
                <a:spcPct val="120000"/>
              </a:lnSpc>
            </a:pPr>
            <a:r>
              <a:rPr lang="en-GB" sz="1800" dirty="0">
                <a:latin typeface="Arial" panose="020B0604020202020204" pitchFamily="34" charset="0"/>
                <a:cs typeface="Arial" panose="020B0604020202020204" pitchFamily="34" charset="0"/>
              </a:rPr>
              <a:t>The size is A3, 29,7 cm  x 42,0 cm </a:t>
            </a:r>
          </a:p>
          <a:p>
            <a:pPr algn="l">
              <a:lnSpc>
                <a:spcPct val="120000"/>
              </a:lnSpc>
            </a:pPr>
            <a:r>
              <a:rPr lang="en-GB" sz="1800" b="1" dirty="0">
                <a:latin typeface="Arial" panose="020B0604020202020204" pitchFamily="34" charset="0"/>
                <a:cs typeface="Arial" panose="020B0604020202020204" pitchFamily="34" charset="0"/>
              </a:rPr>
              <a:t>Recommended font size for A3 poster</a:t>
            </a:r>
          </a:p>
          <a:p>
            <a:pPr algn="l">
              <a:lnSpc>
                <a:spcPct val="120000"/>
              </a:lnSpc>
            </a:pPr>
            <a:r>
              <a:rPr lang="en-GB" sz="1800" dirty="0">
                <a:highlight>
                  <a:srgbClr val="FFFF00"/>
                </a:highlight>
                <a:latin typeface="Arial" panose="020B0604020202020204" pitchFamily="34" charset="0"/>
                <a:cs typeface="Arial" panose="020B0604020202020204" pitchFamily="34" charset="0"/>
              </a:rPr>
              <a:t>(the organizer can have their own requirements)</a:t>
            </a:r>
            <a:endParaRPr lang="en-GB" sz="18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Main title: 35 </a:t>
            </a:r>
            <a:r>
              <a:rPr lang="en-GB" sz="1800" dirty="0" err="1">
                <a:latin typeface="Arial" panose="020B0604020202020204" pitchFamily="34" charset="0"/>
                <a:cs typeface="Arial" panose="020B0604020202020204" pitchFamily="34" charset="0"/>
              </a:rPr>
              <a:t>pt</a:t>
            </a:r>
            <a:endParaRPr lang="en-GB" sz="18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800" dirty="0" err="1">
                <a:latin typeface="Arial" panose="020B0604020202020204" pitchFamily="34" charset="0"/>
                <a:cs typeface="Arial" panose="020B0604020202020204" pitchFamily="34" charset="0"/>
              </a:rPr>
              <a:t>Subheadnings</a:t>
            </a:r>
            <a:r>
              <a:rPr lang="en-GB" sz="1800" dirty="0">
                <a:latin typeface="Arial" panose="020B0604020202020204" pitchFamily="34" charset="0"/>
                <a:cs typeface="Arial" panose="020B0604020202020204" pitchFamily="34" charset="0"/>
              </a:rPr>
              <a:t> under the main title: 25 </a:t>
            </a:r>
            <a:r>
              <a:rPr lang="en-GB" sz="1800" dirty="0" err="1">
                <a:latin typeface="Arial" panose="020B0604020202020204" pitchFamily="34" charset="0"/>
                <a:cs typeface="Arial" panose="020B0604020202020204" pitchFamily="34" charset="0"/>
              </a:rPr>
              <a:t>pt</a:t>
            </a:r>
            <a:endParaRPr lang="en-GB" sz="18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Headings: 20 </a:t>
            </a:r>
            <a:r>
              <a:rPr lang="en-GB" sz="1800" dirty="0" err="1">
                <a:latin typeface="Arial" panose="020B0604020202020204" pitchFamily="34" charset="0"/>
                <a:cs typeface="Arial" panose="020B0604020202020204" pitchFamily="34" charset="0"/>
              </a:rPr>
              <a:t>pt</a:t>
            </a:r>
            <a:endParaRPr lang="en-GB" sz="1800" dirty="0">
              <a:latin typeface="Arial" panose="020B0604020202020204" pitchFamily="34" charset="0"/>
              <a:cs typeface="Arial" panose="020B0604020202020204" pitchFamily="34" charset="0"/>
            </a:endParaRPr>
          </a:p>
          <a:p>
            <a:pPr marL="285059" indent="-285059"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Body text: 14 </a:t>
            </a:r>
            <a:r>
              <a:rPr lang="en-GB" sz="1800" dirty="0" err="1">
                <a:latin typeface="Arial" panose="020B0604020202020204" pitchFamily="34" charset="0"/>
                <a:cs typeface="Arial" panose="020B0604020202020204" pitchFamily="34" charset="0"/>
              </a:rPr>
              <a:t>pt</a:t>
            </a:r>
            <a:r>
              <a:rPr lang="en-GB" sz="1800" dirty="0">
                <a:latin typeface="Arial" panose="020B0604020202020204" pitchFamily="34" charset="0"/>
                <a:cs typeface="Arial" panose="020B0604020202020204" pitchFamily="34" charset="0"/>
              </a:rPr>
              <a:t> or bigger</a:t>
            </a:r>
          </a:p>
          <a:p>
            <a:pPr marL="285059" indent="-285059"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References and descriptive text for images and graphical elements can have a smaller font size but preferably not below 12 pt.</a:t>
            </a:r>
          </a:p>
          <a:p>
            <a:pPr algn="l">
              <a:lnSpc>
                <a:spcPct val="120000"/>
              </a:lnSpc>
            </a:pPr>
            <a:r>
              <a:rPr lang="en-GB" sz="1800" b="1" dirty="0">
                <a:latin typeface="Arial" panose="020B0604020202020204" pitchFamily="34" charset="0"/>
                <a:cs typeface="Arial" panose="020B0604020202020204" pitchFamily="34" charset="0"/>
              </a:rPr>
              <a:t>Amount of text</a:t>
            </a:r>
          </a:p>
          <a:p>
            <a:pPr algn="l">
              <a:lnSpc>
                <a:spcPct val="120000"/>
              </a:lnSpc>
            </a:pPr>
            <a:r>
              <a:rPr lang="en-GB" sz="1800" dirty="0">
                <a:highlight>
                  <a:srgbClr val="FFFF00"/>
                </a:highlight>
                <a:latin typeface="Arial" panose="020B0604020202020204" pitchFamily="34" charset="0"/>
                <a:cs typeface="Arial" panose="020B0604020202020204" pitchFamily="34" charset="0"/>
              </a:rPr>
              <a:t>250 to 350 words </a:t>
            </a:r>
            <a:r>
              <a:rPr lang="en-GB" sz="1800" dirty="0">
                <a:latin typeface="Arial" panose="020B0604020202020204" pitchFamily="34" charset="0"/>
                <a:cs typeface="Arial" panose="020B0604020202020204" pitchFamily="34" charset="0"/>
              </a:rPr>
              <a:t>is the ideal range. Use Microsoft Word to check on your word count by copy/pasting the text into a Word document.</a:t>
            </a:r>
          </a:p>
          <a:p>
            <a:pPr marL="342482" indent="-342482" algn="l">
              <a:buFont typeface="Arial" panose="020B0604020202020204" pitchFamily="34" charset="0"/>
              <a:buChar char="•"/>
            </a:pPr>
            <a:endParaRPr lang="en-GB" sz="1800" dirty="0">
              <a:latin typeface="Helvetica Neue" panose="02000503000000020004" pitchFamily="2" charset="0"/>
            </a:endParaRPr>
          </a:p>
          <a:p>
            <a:endParaRPr lang="en-FI" sz="2116" dirty="0"/>
          </a:p>
        </p:txBody>
      </p:sp>
      <p:sp>
        <p:nvSpPr>
          <p:cNvPr id="3" name="Subtitle 2">
            <a:extLst>
              <a:ext uri="{FF2B5EF4-FFF2-40B4-BE49-F238E27FC236}">
                <a16:creationId xmlns:a16="http://schemas.microsoft.com/office/drawing/2014/main" id="{4A5BDA4C-E32E-C4BA-F2EA-BE13C6696BB0}"/>
              </a:ext>
            </a:extLst>
          </p:cNvPr>
          <p:cNvSpPr txBox="1">
            <a:spLocks/>
          </p:cNvSpPr>
          <p:nvPr/>
        </p:nvSpPr>
        <p:spPr>
          <a:xfrm>
            <a:off x="591521" y="10073799"/>
            <a:ext cx="9090963" cy="3351494"/>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algn="l">
              <a:lnSpc>
                <a:spcPct val="120000"/>
              </a:lnSpc>
            </a:pPr>
            <a:endParaRPr lang="en-GB" sz="2116" b="1" dirty="0">
              <a:latin typeface="Arial" panose="020B0604020202020204" pitchFamily="34" charset="0"/>
              <a:cs typeface="Arial" panose="020B0604020202020204" pitchFamily="34" charset="0"/>
            </a:endParaRPr>
          </a:p>
          <a:p>
            <a:pPr algn="l">
              <a:lnSpc>
                <a:spcPct val="120000"/>
              </a:lnSpc>
            </a:pPr>
            <a:r>
              <a:rPr lang="en-GB" sz="1800" b="1" dirty="0">
                <a:latin typeface="Arial" panose="020B0604020202020204" pitchFamily="34" charset="0"/>
                <a:cs typeface="Arial" panose="020B0604020202020204" pitchFamily="34" charset="0"/>
              </a:rPr>
              <a:t>Tips</a:t>
            </a:r>
          </a:p>
          <a:p>
            <a:pPr marL="302375" indent="-30237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Before you start working on your PowerPoint, save it with a descriptive title, and remember to save it as you progress.</a:t>
            </a:r>
          </a:p>
          <a:p>
            <a:pPr marL="302375" indent="-30237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Do not fill your poster with text – instead, make sure there is plenty of “empty” space. </a:t>
            </a:r>
            <a:endParaRPr lang="en-FI" sz="1800" dirty="0"/>
          </a:p>
        </p:txBody>
      </p:sp>
    </p:spTree>
    <p:extLst>
      <p:ext uri="{BB962C8B-B14F-4D97-AF65-F5344CB8AC3E}">
        <p14:creationId xmlns:p14="http://schemas.microsoft.com/office/powerpoint/2010/main" val="408518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D227DBC-E2DD-CD3C-3409-63165F991F73}"/>
              </a:ext>
            </a:extLst>
          </p:cNvPr>
          <p:cNvSpPr txBox="1">
            <a:spLocks/>
          </p:cNvSpPr>
          <p:nvPr/>
        </p:nvSpPr>
        <p:spPr>
          <a:xfrm>
            <a:off x="549793" y="3516602"/>
            <a:ext cx="6701985" cy="11014524"/>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marL="241900" indent="-241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Avoid placing text on images, this will make the text difficult to read.</a:t>
            </a:r>
          </a:p>
          <a:p>
            <a:pPr marL="241605" indent="-241605" algn="l">
              <a:lnSpc>
                <a:spcPct val="120000"/>
              </a:lnSpc>
              <a:buFont typeface="Arial" panose="020B0604020202020204" pitchFamily="34" charset="0"/>
              <a:buChar char="•"/>
            </a:pPr>
            <a:r>
              <a:rPr lang="en-GB" sz="1800" dirty="0">
                <a:highlight>
                  <a:srgbClr val="FFFF00"/>
                </a:highlight>
                <a:latin typeface="Arial" panose="020B0604020202020204" pitchFamily="34" charset="0"/>
                <a:cs typeface="Arial" panose="020B0604020202020204" pitchFamily="34" charset="0"/>
              </a:rPr>
              <a:t>Use Arial </a:t>
            </a:r>
            <a:r>
              <a:rPr lang="en-GB" sz="1800" dirty="0">
                <a:latin typeface="Arial" panose="020B0604020202020204" pitchFamily="34" charset="0"/>
                <a:cs typeface="Arial" panose="020B0604020202020204" pitchFamily="34" charset="0"/>
              </a:rPr>
              <a:t>for headings and body text.</a:t>
            </a:r>
          </a:p>
          <a:p>
            <a:pPr marL="241605" indent="-241605" algn="l">
              <a:lnSpc>
                <a:spcPct val="120000"/>
              </a:lnSpc>
              <a:buFont typeface="Arial" panose="020B0604020202020204" pitchFamily="34" charset="0"/>
              <a:buChar char="•"/>
            </a:pPr>
            <a:r>
              <a:rPr lang="en-GB" sz="1800" dirty="0">
                <a:highlight>
                  <a:srgbClr val="FFFF00"/>
                </a:highlight>
                <a:latin typeface="Arial" panose="020B0604020202020204" pitchFamily="34" charset="0"/>
                <a:cs typeface="Arial" panose="020B0604020202020204" pitchFamily="34" charset="0"/>
              </a:rPr>
              <a:t>Keep your title short. </a:t>
            </a:r>
            <a:r>
              <a:rPr lang="en-GB" sz="1800" dirty="0">
                <a:latin typeface="Arial" panose="020B0604020202020204" pitchFamily="34" charset="0"/>
                <a:cs typeface="Arial" panose="020B0604020202020204" pitchFamily="34" charset="0"/>
              </a:rPr>
              <a:t>The title needs to highlight your subject matter, but need not state all your conclusions.</a:t>
            </a:r>
          </a:p>
          <a:p>
            <a:pPr marL="342482" indent="-342482" algn="l">
              <a:buFont typeface="Arial" panose="020B0604020202020204" pitchFamily="34" charset="0"/>
              <a:buChar char="•"/>
            </a:pPr>
            <a:endParaRPr lang="en-GB" sz="1800" dirty="0">
              <a:latin typeface="Helvetica Neue" panose="02000503000000020004" pitchFamily="2" charset="0"/>
            </a:endParaRPr>
          </a:p>
          <a:p>
            <a:pPr algn="l">
              <a:lnSpc>
                <a:spcPct val="120000"/>
              </a:lnSpc>
            </a:pPr>
            <a:r>
              <a:rPr lang="en-GB" sz="1800" b="1" dirty="0">
                <a:latin typeface="Arial" panose="020B0604020202020204" pitchFamily="34" charset="0"/>
                <a:cs typeface="Arial" panose="020B0604020202020204" pitchFamily="34" charset="0"/>
              </a:rPr>
              <a:t>Tables and charts</a:t>
            </a:r>
            <a:endParaRPr lang="en-GB" sz="1800" dirty="0">
              <a:latin typeface="Arial" panose="020B0604020202020204" pitchFamily="34" charset="0"/>
              <a:cs typeface="Arial" panose="020B0604020202020204" pitchFamily="34" charset="0"/>
            </a:endParaRPr>
          </a:p>
          <a:p>
            <a:pPr marL="241895" indent="-24189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Use descriptive headings for tables and charts.</a:t>
            </a:r>
          </a:p>
          <a:p>
            <a:pPr marL="241895" indent="-24189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All text in tables and charts should be horizontal.</a:t>
            </a:r>
          </a:p>
          <a:p>
            <a:pPr algn="l">
              <a:lnSpc>
                <a:spcPct val="120000"/>
              </a:lnSpc>
            </a:pPr>
            <a:r>
              <a:rPr lang="en-GB" sz="1800" b="1" dirty="0">
                <a:latin typeface="Arial" panose="020B0604020202020204" pitchFamily="34" charset="0"/>
                <a:cs typeface="Arial" panose="020B0604020202020204" pitchFamily="34" charset="0"/>
              </a:rPr>
              <a:t>Images and graphics (if printing)</a:t>
            </a:r>
            <a:endParaRPr lang="en-GB" sz="1800" dirty="0">
              <a:latin typeface="Arial" panose="020B0604020202020204" pitchFamily="34" charset="0"/>
              <a:cs typeface="Arial" panose="020B0604020202020204" pitchFamily="34" charset="0"/>
            </a:endParaRPr>
          </a:p>
          <a:p>
            <a:pPr marL="241895" indent="-241895" algn="l">
              <a:lnSpc>
                <a:spcPct val="120000"/>
              </a:lnSpc>
              <a:buFont typeface="Arial" panose="020B0604020202020204" pitchFamily="34" charset="0"/>
              <a:buChar char="•"/>
            </a:pPr>
            <a:r>
              <a:rPr lang="en-GB" sz="1800" dirty="0">
                <a:highlight>
                  <a:srgbClr val="FFFF00"/>
                </a:highlight>
                <a:latin typeface="Arial" panose="020B0604020202020204" pitchFamily="34" charset="0"/>
                <a:cs typeface="Arial" panose="020B0604020202020204" pitchFamily="34" charset="0"/>
              </a:rPr>
              <a:t>Use </a:t>
            </a:r>
            <a:r>
              <a:rPr lang="en-GB" sz="1800" b="1" dirty="0">
                <a:highlight>
                  <a:srgbClr val="FFFF00"/>
                </a:highlight>
                <a:latin typeface="Arial" panose="020B0604020202020204" pitchFamily="34" charset="0"/>
                <a:cs typeface="Arial" panose="020B0604020202020204" pitchFamily="34" charset="0"/>
              </a:rPr>
              <a:t>high-quality</a:t>
            </a:r>
            <a:r>
              <a:rPr lang="en-GB" sz="1800" dirty="0">
                <a:highlight>
                  <a:srgbClr val="FFFF00"/>
                </a:highlight>
                <a:latin typeface="Arial" panose="020B0604020202020204" pitchFamily="34" charset="0"/>
                <a:cs typeface="Arial" panose="020B0604020202020204" pitchFamily="34" charset="0"/>
              </a:rPr>
              <a:t> images with </a:t>
            </a:r>
            <a:r>
              <a:rPr lang="en-GB" sz="1800" b="1" dirty="0">
                <a:highlight>
                  <a:srgbClr val="FFFF00"/>
                </a:highlight>
                <a:latin typeface="Arial" panose="020B0604020202020204" pitchFamily="34" charset="0"/>
                <a:cs typeface="Arial" panose="020B0604020202020204" pitchFamily="34" charset="0"/>
              </a:rPr>
              <a:t>300 dpi</a:t>
            </a:r>
            <a:r>
              <a:rPr lang="en-GB" sz="1800" dirty="0">
                <a:highlight>
                  <a:srgbClr val="FFFF00"/>
                </a:highlight>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at 100% size. Use original JPG -files (photos) or PNG (logotypes etc.)</a:t>
            </a:r>
          </a:p>
          <a:p>
            <a:pPr marL="241895" indent="-24189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View your poster at 100% size and examine all graphics and photos. (View/zoom/zoom…/100%</a:t>
            </a:r>
          </a:p>
          <a:p>
            <a:pPr marL="241895" indent="-241895" algn="l">
              <a:lnSpc>
                <a:spcPct val="12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algn="l">
              <a:lnSpc>
                <a:spcPct val="120000"/>
              </a:lnSpc>
            </a:pPr>
            <a:r>
              <a:rPr lang="en-GB" sz="1800" dirty="0">
                <a:latin typeface="Arial" panose="020B0604020202020204" pitchFamily="34" charset="0"/>
                <a:cs typeface="Arial" panose="020B0604020202020204" pitchFamily="34" charset="0"/>
              </a:rPr>
              <a:t>                        A sharp image should not </a:t>
            </a:r>
          </a:p>
          <a:p>
            <a:pPr algn="l">
              <a:lnSpc>
                <a:spcPct val="120000"/>
              </a:lnSpc>
            </a:pPr>
            <a:r>
              <a:rPr lang="en-GB" sz="1800" dirty="0">
                <a:latin typeface="Arial" panose="020B0604020202020204" pitchFamily="34" charset="0"/>
                <a:cs typeface="Arial" panose="020B0604020202020204" pitchFamily="34" charset="0"/>
              </a:rPr>
              <a:t>                               look like this at 100% </a:t>
            </a:r>
            <a:r>
              <a:rPr lang="en-GB" sz="1800" dirty="0">
                <a:latin typeface="Arial" panose="020B0604020202020204" pitchFamily="34" charset="0"/>
                <a:cs typeface="Arial" panose="020B0604020202020204" pitchFamily="34" charset="0"/>
                <a:sym typeface="Wingdings" pitchFamily="2" charset="2"/>
              </a:rPr>
              <a:t></a:t>
            </a:r>
          </a:p>
          <a:p>
            <a:pPr algn="l">
              <a:lnSpc>
                <a:spcPct val="120000"/>
              </a:lnSpc>
            </a:pPr>
            <a:endParaRPr lang="en-GB" sz="1800" dirty="0">
              <a:latin typeface="Arial" panose="020B0604020202020204" pitchFamily="34" charset="0"/>
              <a:cs typeface="Arial" panose="020B0604020202020204" pitchFamily="34" charset="0"/>
              <a:sym typeface="Wingdings" pitchFamily="2" charset="2"/>
            </a:endParaRPr>
          </a:p>
          <a:p>
            <a:pPr marL="241900" indent="-241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You need the photographer's permission to publish photographs.</a:t>
            </a:r>
            <a:endParaRPr lang="en-GB" sz="1800" b="1" dirty="0">
              <a:latin typeface="Arial" panose="020B0604020202020204" pitchFamily="34" charset="0"/>
              <a:cs typeface="Arial" panose="020B0604020202020204" pitchFamily="34" charset="0"/>
            </a:endParaRPr>
          </a:p>
          <a:p>
            <a:pPr algn="l">
              <a:lnSpc>
                <a:spcPct val="120000"/>
              </a:lnSpc>
            </a:pPr>
            <a:endParaRPr lang="en-GB" sz="1800" dirty="0">
              <a:latin typeface="Arial" panose="020B0604020202020204" pitchFamily="34" charset="0"/>
              <a:cs typeface="Arial" panose="020B0604020202020204" pitchFamily="34" charset="0"/>
            </a:endParaRPr>
          </a:p>
          <a:p>
            <a:pPr algn="l">
              <a:lnSpc>
                <a:spcPct val="120000"/>
              </a:lnSpc>
            </a:pPr>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endParaRPr lang="en-FI" sz="1800" dirty="0">
              <a:latin typeface="Arial" panose="020B0604020202020204" pitchFamily="34" charset="0"/>
              <a:cs typeface="Arial" panose="020B0604020202020204" pitchFamily="34" charset="0"/>
            </a:endParaRPr>
          </a:p>
        </p:txBody>
      </p:sp>
      <p:pic>
        <p:nvPicPr>
          <p:cNvPr id="6" name="Picture 5" descr="A person doing a trick on a skateboard&#10;&#10;Description automatically generated with medium confidence">
            <a:extLst>
              <a:ext uri="{FF2B5EF4-FFF2-40B4-BE49-F238E27FC236}">
                <a16:creationId xmlns:a16="http://schemas.microsoft.com/office/drawing/2014/main" id="{F735CB41-7511-DA5C-5CE1-DAE486028927}"/>
              </a:ext>
            </a:extLst>
          </p:cNvPr>
          <p:cNvPicPr>
            <a:picLocks noChangeAspect="1"/>
          </p:cNvPicPr>
          <p:nvPr/>
        </p:nvPicPr>
        <p:blipFill>
          <a:blip r:embed="rId2"/>
          <a:stretch>
            <a:fillRect/>
          </a:stretch>
        </p:blipFill>
        <p:spPr>
          <a:xfrm>
            <a:off x="549793" y="10685724"/>
            <a:ext cx="1431656" cy="939525"/>
          </a:xfrm>
          <a:prstGeom prst="rect">
            <a:avLst/>
          </a:prstGeom>
        </p:spPr>
      </p:pic>
      <p:pic>
        <p:nvPicPr>
          <p:cNvPr id="7" name="Picture 6">
            <a:extLst>
              <a:ext uri="{FF2B5EF4-FFF2-40B4-BE49-F238E27FC236}">
                <a16:creationId xmlns:a16="http://schemas.microsoft.com/office/drawing/2014/main" id="{616F6E96-9589-B576-B7E2-A7B880072DB6}"/>
              </a:ext>
            </a:extLst>
          </p:cNvPr>
          <p:cNvPicPr>
            <a:picLocks noChangeAspect="1"/>
          </p:cNvPicPr>
          <p:nvPr/>
        </p:nvPicPr>
        <p:blipFill>
          <a:blip r:embed="rId3"/>
          <a:stretch>
            <a:fillRect/>
          </a:stretch>
        </p:blipFill>
        <p:spPr>
          <a:xfrm>
            <a:off x="5109947" y="10652248"/>
            <a:ext cx="1698467" cy="101908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9096A71-F157-3C24-9CA6-5B62DAE9D48D}"/>
              </a:ext>
            </a:extLst>
          </p:cNvPr>
          <p:cNvPicPr>
            <a:picLocks noChangeAspect="1"/>
          </p:cNvPicPr>
          <p:nvPr/>
        </p:nvPicPr>
        <p:blipFill>
          <a:blip r:embed="rId4"/>
          <a:stretch>
            <a:fillRect/>
          </a:stretch>
        </p:blipFill>
        <p:spPr>
          <a:xfrm>
            <a:off x="5224247" y="3970532"/>
            <a:ext cx="3048000" cy="901700"/>
          </a:xfrm>
          <a:prstGeom prst="rect">
            <a:avLst/>
          </a:prstGeom>
        </p:spPr>
      </p:pic>
    </p:spTree>
    <p:extLst>
      <p:ext uri="{BB962C8B-B14F-4D97-AF65-F5344CB8AC3E}">
        <p14:creationId xmlns:p14="http://schemas.microsoft.com/office/powerpoint/2010/main" val="65148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A79F0E-13C5-276C-964D-E548F8729FC5}"/>
              </a:ext>
            </a:extLst>
          </p:cNvPr>
          <p:cNvSpPr txBox="1">
            <a:spLocks/>
          </p:cNvSpPr>
          <p:nvPr/>
        </p:nvSpPr>
        <p:spPr>
          <a:xfrm>
            <a:off x="685640" y="3463143"/>
            <a:ext cx="6701985" cy="8193065"/>
          </a:xfrm>
          <a:prstGeom prst="rect">
            <a:avLst/>
          </a:prstGeom>
        </p:spPr>
        <p:txBody>
          <a:bodyPr vert="horz" lIns="45665" tIns="22832" rIns="45665" bIns="22832" rtlCol="0">
            <a:noAutofit/>
          </a:bodyPr>
          <a:lstStyle>
            <a:lvl1pPr marL="0" indent="0" algn="ctr" defTabSz="1511960" rtl="0" eaLnBrk="1" latinLnBrk="0" hangingPunct="1">
              <a:lnSpc>
                <a:spcPct val="90000"/>
              </a:lnSpc>
              <a:spcBef>
                <a:spcPts val="1654"/>
              </a:spcBef>
              <a:buFont typeface="Arial" panose="020B0604020202020204" pitchFamily="34" charset="0"/>
              <a:buNone/>
              <a:defRPr sz="3968" kern="1200">
                <a:solidFill>
                  <a:schemeClr val="tx1"/>
                </a:solidFill>
                <a:latin typeface="+mn-lt"/>
                <a:ea typeface="+mn-ea"/>
                <a:cs typeface="+mn-cs"/>
              </a:defRPr>
            </a:lvl1pPr>
            <a:lvl2pPr marL="755980" indent="0" algn="ctr" defTabSz="1511960" rtl="0" eaLnBrk="1" latinLnBrk="0" hangingPunct="1">
              <a:lnSpc>
                <a:spcPct val="90000"/>
              </a:lnSpc>
              <a:spcBef>
                <a:spcPts val="827"/>
              </a:spcBef>
              <a:buFont typeface="Arial" panose="020B0604020202020204" pitchFamily="34" charset="0"/>
              <a:buNone/>
              <a:defRPr sz="3307" kern="1200">
                <a:solidFill>
                  <a:schemeClr val="tx1"/>
                </a:solidFill>
                <a:latin typeface="+mn-lt"/>
                <a:ea typeface="+mn-ea"/>
                <a:cs typeface="+mn-cs"/>
              </a:defRPr>
            </a:lvl2pPr>
            <a:lvl3pPr marL="1511960" indent="0" algn="ctr" defTabSz="1511960" rtl="0" eaLnBrk="1" latinLnBrk="0" hangingPunct="1">
              <a:lnSpc>
                <a:spcPct val="90000"/>
              </a:lnSpc>
              <a:spcBef>
                <a:spcPts val="827"/>
              </a:spcBef>
              <a:buFont typeface="Arial" panose="020B0604020202020204" pitchFamily="34" charset="0"/>
              <a:buNone/>
              <a:defRPr sz="2976" kern="1200">
                <a:solidFill>
                  <a:schemeClr val="tx1"/>
                </a:solidFill>
                <a:latin typeface="+mn-lt"/>
                <a:ea typeface="+mn-ea"/>
                <a:cs typeface="+mn-cs"/>
              </a:defRPr>
            </a:lvl3pPr>
            <a:lvl4pPr marL="226794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4pPr>
            <a:lvl5pPr marL="302392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5pPr>
            <a:lvl6pPr marL="377990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6pPr>
            <a:lvl7pPr marL="453588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7pPr>
            <a:lvl8pPr marL="5291861"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8pPr>
            <a:lvl9pPr marL="6047842" indent="0" algn="ctr" defTabSz="1511960" rtl="0" eaLnBrk="1" latinLnBrk="0" hangingPunct="1">
              <a:lnSpc>
                <a:spcPct val="90000"/>
              </a:lnSpc>
              <a:spcBef>
                <a:spcPts val="827"/>
              </a:spcBef>
              <a:buFont typeface="Arial" panose="020B0604020202020204" pitchFamily="34" charset="0"/>
              <a:buNone/>
              <a:defRPr sz="2646" kern="1200">
                <a:solidFill>
                  <a:schemeClr val="tx1"/>
                </a:solidFill>
                <a:latin typeface="+mn-lt"/>
                <a:ea typeface="+mn-ea"/>
                <a:cs typeface="+mn-cs"/>
              </a:defRPr>
            </a:lvl9pPr>
          </a:lstStyle>
          <a:p>
            <a:pPr marL="302375" indent="-302375" algn="l">
              <a:lnSpc>
                <a:spcPct val="120000"/>
              </a:lnSpc>
              <a:buFont typeface="Arial" panose="020B0604020202020204" pitchFamily="34" charset="0"/>
              <a:buChar char="•"/>
            </a:pPr>
            <a:endParaRPr lang="en-GB" sz="1800" b="1" dirty="0">
              <a:latin typeface="Arial" panose="020B0604020202020204" pitchFamily="34" charset="0"/>
              <a:cs typeface="Arial" panose="020B0604020202020204" pitchFamily="34" charset="0"/>
            </a:endParaRPr>
          </a:p>
          <a:p>
            <a:pPr algn="l">
              <a:lnSpc>
                <a:spcPct val="120000"/>
              </a:lnSpc>
            </a:pPr>
            <a:r>
              <a:rPr lang="en-GB" sz="1800" b="1" dirty="0">
                <a:latin typeface="Arial" panose="020B0604020202020204" pitchFamily="34" charset="0"/>
                <a:cs typeface="Arial" panose="020B0604020202020204" pitchFamily="34" charset="0"/>
              </a:rPr>
              <a:t>Layout</a:t>
            </a:r>
          </a:p>
          <a:p>
            <a:pPr marL="302375" indent="-30237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Between the main heading and the footer: Use a layout and headings that match your needs. The template only provides suggestions for these.</a:t>
            </a:r>
          </a:p>
          <a:p>
            <a:pPr marL="302375" indent="-302375"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Don't attempt to include too much information. </a:t>
            </a:r>
          </a:p>
          <a:p>
            <a:pPr algn="l">
              <a:lnSpc>
                <a:spcPct val="120000"/>
              </a:lnSpc>
            </a:pPr>
            <a:endParaRPr lang="en-GB" sz="1800" dirty="0">
              <a:latin typeface="Arial" panose="020B0604020202020204" pitchFamily="34" charset="0"/>
              <a:cs typeface="Arial" panose="020B0604020202020204" pitchFamily="34" charset="0"/>
            </a:endParaRPr>
          </a:p>
          <a:p>
            <a:pPr algn="l">
              <a:lnSpc>
                <a:spcPct val="120000"/>
              </a:lnSpc>
            </a:pPr>
            <a:r>
              <a:rPr lang="en-GB" sz="1800" b="1" dirty="0">
                <a:latin typeface="Arial" panose="020B0604020202020204" pitchFamily="34" charset="0"/>
                <a:cs typeface="Arial" panose="020B0604020202020204" pitchFamily="34" charset="0"/>
              </a:rPr>
              <a:t>Save &amp; export</a:t>
            </a:r>
          </a:p>
          <a:p>
            <a:pPr algn="l">
              <a:lnSpc>
                <a:spcPct val="120000"/>
              </a:lnSpc>
            </a:pPr>
            <a:r>
              <a:rPr lang="en-GB" sz="1800" dirty="0">
                <a:latin typeface="Arial" panose="020B0604020202020204" pitchFamily="34" charset="0"/>
                <a:cs typeface="Arial" panose="020B0604020202020204" pitchFamily="34" charset="0"/>
              </a:rPr>
              <a:t>If printing the poster (after saving your PowerPoint) export it as PDF. Chose: file/export/. File format: </a:t>
            </a:r>
            <a:r>
              <a:rPr lang="en-GB" sz="1800" dirty="0">
                <a:highlight>
                  <a:srgbClr val="FFFF00"/>
                </a:highlight>
                <a:latin typeface="Arial" panose="020B0604020202020204" pitchFamily="34" charset="0"/>
                <a:cs typeface="Arial" panose="020B0604020202020204" pitchFamily="34" charset="0"/>
              </a:rPr>
              <a:t>PDF</a:t>
            </a:r>
          </a:p>
          <a:p>
            <a:pPr algn="l">
              <a:lnSpc>
                <a:spcPct val="120000"/>
              </a:lnSpc>
            </a:pPr>
            <a:endParaRPr lang="en-GB" sz="1800" dirty="0">
              <a:highlight>
                <a:srgbClr val="FFFF00"/>
              </a:highlight>
              <a:latin typeface="Arial" panose="020B0604020202020204" pitchFamily="34" charset="0"/>
              <a:cs typeface="Arial" panose="020B0604020202020204" pitchFamily="34" charset="0"/>
            </a:endParaRPr>
          </a:p>
          <a:p>
            <a:pPr algn="l">
              <a:lnSpc>
                <a:spcPct val="120000"/>
              </a:lnSpc>
            </a:pPr>
            <a:r>
              <a:rPr lang="en-GB" sz="1800" b="1" dirty="0">
                <a:solidFill>
                  <a:srgbClr val="374151"/>
                </a:solidFill>
                <a:latin typeface="Arial" panose="020B0604020202020204" pitchFamily="34" charset="0"/>
                <a:cs typeface="Arial" panose="020B0604020202020204" pitchFamily="34" charset="0"/>
              </a:rPr>
              <a:t>Useful external links for support </a:t>
            </a:r>
            <a:endParaRPr lang="en-GB" sz="1800" b="1" dirty="0">
              <a:solidFill>
                <a:srgbClr val="374151"/>
              </a:solidFill>
              <a:latin typeface="Arial" panose="020B0604020202020204" pitchFamily="34" charset="0"/>
              <a:cs typeface="Arial" panose="020B0604020202020204" pitchFamily="34" charset="0"/>
              <a:hlinkClick r:id="rId2"/>
            </a:endParaRPr>
          </a:p>
          <a:p>
            <a:pPr algn="l">
              <a:lnSpc>
                <a:spcPct val="120000"/>
              </a:lnSpc>
            </a:pPr>
            <a:r>
              <a:rPr lang="en-GB" sz="1800" dirty="0">
                <a:latin typeface="Arial" panose="020B0604020202020204" pitchFamily="34" charset="0"/>
                <a:cs typeface="Arial" panose="020B0604020202020204" pitchFamily="34" charset="0"/>
                <a:hlinkClick r:id="rId2"/>
              </a:rPr>
              <a:t>(Microsoft) PowerPoint help</a:t>
            </a:r>
            <a:endParaRPr lang="en-GB" sz="1800" dirty="0">
              <a:latin typeface="Arial" panose="020B0604020202020204" pitchFamily="34" charset="0"/>
              <a:cs typeface="Arial" panose="020B0604020202020204" pitchFamily="34" charset="0"/>
            </a:endParaRPr>
          </a:p>
          <a:p>
            <a:pPr algn="l">
              <a:lnSpc>
                <a:spcPct val="120000"/>
              </a:lnSpc>
            </a:pPr>
            <a:r>
              <a:rPr lang="en-GB" sz="1800" dirty="0">
                <a:latin typeface="Arial" panose="020B0604020202020204" pitchFamily="34" charset="0"/>
                <a:cs typeface="Arial" panose="020B0604020202020204" pitchFamily="34" charset="0"/>
                <a:hlinkClick r:id="rId3"/>
              </a:rPr>
              <a:t>(Microsoft) Hjälp om PowerPoint (Swedish)</a:t>
            </a:r>
            <a:endParaRPr lang="en-GB" sz="1800" dirty="0">
              <a:highlight>
                <a:srgbClr val="FFFF00"/>
              </a:highlight>
              <a:latin typeface="Arial" panose="020B0604020202020204" pitchFamily="34" charset="0"/>
              <a:cs typeface="Arial" panose="020B0604020202020204" pitchFamily="34" charset="0"/>
            </a:endParaRPr>
          </a:p>
          <a:p>
            <a:pPr algn="l">
              <a:lnSpc>
                <a:spcPct val="120000"/>
              </a:lnSpc>
            </a:pPr>
            <a:r>
              <a:rPr lang="en-GB" sz="1800" dirty="0">
                <a:highlight>
                  <a:srgbClr val="FFFF00"/>
                </a:highlight>
                <a:latin typeface="Arial" panose="020B0604020202020204" pitchFamily="34" charset="0"/>
                <a:cs typeface="Arial" panose="020B0604020202020204" pitchFamily="34" charset="0"/>
              </a:rPr>
              <a:t> </a:t>
            </a:r>
          </a:p>
          <a:p>
            <a:endParaRPr lang="en-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6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70E614-87B2-83F4-FA76-ACE713ED6B05}"/>
              </a:ext>
            </a:extLst>
          </p:cNvPr>
          <p:cNvSpPr txBox="1"/>
          <p:nvPr/>
        </p:nvSpPr>
        <p:spPr>
          <a:xfrm>
            <a:off x="466824" y="614357"/>
            <a:ext cx="9628254" cy="630301"/>
          </a:xfrm>
          <a:prstGeom prst="rect">
            <a:avLst/>
          </a:prstGeom>
          <a:noFill/>
        </p:spPr>
        <p:txBody>
          <a:bodyPr wrap="square" rtlCol="0">
            <a:spAutoFit/>
          </a:bodyPr>
          <a:lstStyle/>
          <a:p>
            <a:pPr algn="ctr"/>
            <a:r>
              <a:rPr lang="en-GB" sz="3496" b="1" dirty="0">
                <a:solidFill>
                  <a:schemeClr val="bg1"/>
                </a:solidFill>
                <a:latin typeface="Arial" panose="020B0604020202020204" pitchFamily="34" charset="0"/>
                <a:cs typeface="Arial" panose="020B0604020202020204" pitchFamily="34" charset="0"/>
              </a:rPr>
              <a:t>Interesting headline</a:t>
            </a:r>
            <a:endParaRPr lang="en-FI" sz="3496"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2570C63-3665-60DE-7E7A-034FE870DF0D}"/>
              </a:ext>
            </a:extLst>
          </p:cNvPr>
          <p:cNvSpPr txBox="1"/>
          <p:nvPr/>
        </p:nvSpPr>
        <p:spPr>
          <a:xfrm>
            <a:off x="466824" y="2572914"/>
            <a:ext cx="9628254" cy="548292"/>
          </a:xfrm>
          <a:prstGeom prst="rect">
            <a:avLst/>
          </a:prstGeom>
          <a:noFill/>
        </p:spPr>
        <p:txBody>
          <a:bodyPr wrap="square" rtlCol="0">
            <a:spAutoFit/>
          </a:bodyPr>
          <a:lstStyle/>
          <a:p>
            <a:pPr algn="ctr"/>
            <a:r>
              <a:rPr lang="en-GB" sz="1693" b="1" dirty="0">
                <a:latin typeface="Arial" panose="020B0604020202020204" pitchFamily="34" charset="0"/>
                <a:cs typeface="Arial" panose="020B0604020202020204" pitchFamily="34" charset="0"/>
              </a:rPr>
              <a:t>Author one PT, PhD¹, Author two PT, MSc²</a:t>
            </a:r>
          </a:p>
          <a:p>
            <a:pPr algn="ctr"/>
            <a:r>
              <a:rPr lang="en-GB" sz="1270" dirty="0">
                <a:latin typeface="Arial" panose="020B0604020202020204" pitchFamily="34" charset="0"/>
                <a:cs typeface="Arial" panose="020B0604020202020204" pitchFamily="34" charset="0"/>
              </a:rPr>
              <a:t>¹Arcada University of applied sciences, Helsinki, Finland, ² Another University of Applied Sciences, Helsinki, Finland,</a:t>
            </a:r>
          </a:p>
        </p:txBody>
      </p:sp>
      <p:sp>
        <p:nvSpPr>
          <p:cNvPr id="12" name="TextBox 11">
            <a:extLst>
              <a:ext uri="{FF2B5EF4-FFF2-40B4-BE49-F238E27FC236}">
                <a16:creationId xmlns:a16="http://schemas.microsoft.com/office/drawing/2014/main" id="{481B3506-7E57-E456-6D21-B0DF4EECC56F}"/>
              </a:ext>
            </a:extLst>
          </p:cNvPr>
          <p:cNvSpPr txBox="1"/>
          <p:nvPr/>
        </p:nvSpPr>
        <p:spPr>
          <a:xfrm>
            <a:off x="466824" y="1484092"/>
            <a:ext cx="9628254" cy="861774"/>
          </a:xfrm>
          <a:prstGeom prst="rect">
            <a:avLst/>
          </a:prstGeom>
          <a:noFill/>
        </p:spPr>
        <p:txBody>
          <a:bodyPr wrap="square" rtlCol="0">
            <a:spAutoFit/>
          </a:bodyPr>
          <a:lstStyle/>
          <a:p>
            <a:pPr algn="ctr"/>
            <a:r>
              <a:rPr lang="en-GB" sz="2500" dirty="0">
                <a:solidFill>
                  <a:schemeClr val="bg1"/>
                </a:solidFill>
                <a:latin typeface="Arial" panose="020B0604020202020204" pitchFamily="34" charset="0"/>
                <a:cs typeface="Arial" panose="020B0604020202020204" pitchFamily="34" charset="0"/>
              </a:rPr>
              <a:t>Subheadings that further explain the headline</a:t>
            </a:r>
          </a:p>
          <a:p>
            <a:pPr algn="ctr"/>
            <a:endParaRPr lang="en-GB" sz="25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81D8C3-EE11-BCCB-F49B-002BDB169FCD}"/>
              </a:ext>
            </a:extLst>
          </p:cNvPr>
          <p:cNvSpPr txBox="1"/>
          <p:nvPr/>
        </p:nvSpPr>
        <p:spPr>
          <a:xfrm>
            <a:off x="7493516" y="13786528"/>
            <a:ext cx="3667337" cy="352854"/>
          </a:xfrm>
          <a:prstGeom prst="rect">
            <a:avLst/>
          </a:prstGeom>
          <a:noFill/>
        </p:spPr>
        <p:txBody>
          <a:bodyPr wrap="square" rtlCol="0">
            <a:spAutoFit/>
          </a:bodyPr>
          <a:lstStyle/>
          <a:p>
            <a:r>
              <a:rPr lang="en-FI" sz="1693" b="1" dirty="0">
                <a:latin typeface="Arial" panose="020B0604020202020204" pitchFamily="34" charset="0"/>
                <a:cs typeface="Arial" panose="020B0604020202020204" pitchFamily="34" charset="0"/>
              </a:rPr>
              <a:t>Contact information</a:t>
            </a:r>
          </a:p>
        </p:txBody>
      </p:sp>
      <p:sp>
        <p:nvSpPr>
          <p:cNvPr id="22" name="TextBox 21">
            <a:extLst>
              <a:ext uri="{FF2B5EF4-FFF2-40B4-BE49-F238E27FC236}">
                <a16:creationId xmlns:a16="http://schemas.microsoft.com/office/drawing/2014/main" id="{5E40B924-0BF3-A87B-EB45-8ADDC1F83EDA}"/>
              </a:ext>
            </a:extLst>
          </p:cNvPr>
          <p:cNvSpPr txBox="1"/>
          <p:nvPr/>
        </p:nvSpPr>
        <p:spPr>
          <a:xfrm>
            <a:off x="7493516" y="14132102"/>
            <a:ext cx="3667337" cy="483209"/>
          </a:xfrm>
          <a:prstGeom prst="rect">
            <a:avLst/>
          </a:prstGeom>
          <a:noFill/>
        </p:spPr>
        <p:txBody>
          <a:bodyPr wrap="square" rtlCol="0">
            <a:spAutoFit/>
          </a:bodyPr>
          <a:lstStyle/>
          <a:p>
            <a:r>
              <a:rPr lang="en-FI" sz="1270" dirty="0">
                <a:latin typeface="Arial" panose="020B0604020202020204" pitchFamily="34" charset="0"/>
                <a:cs typeface="Arial" panose="020B0604020202020204" pitchFamily="34" charset="0"/>
              </a:rPr>
              <a:t>Name</a:t>
            </a:r>
          </a:p>
          <a:p>
            <a:r>
              <a:rPr lang="en-GB" sz="1270" dirty="0">
                <a:latin typeface="Arial" panose="020B0604020202020204" pitchFamily="34" charset="0"/>
                <a:cs typeface="Arial" panose="020B0604020202020204" pitchFamily="34" charset="0"/>
              </a:rPr>
              <a:t>E</a:t>
            </a:r>
            <a:r>
              <a:rPr lang="en-FI" sz="1270" dirty="0">
                <a:latin typeface="Arial" panose="020B0604020202020204" pitchFamily="34" charset="0"/>
                <a:cs typeface="Arial" panose="020B0604020202020204" pitchFamily="34" charset="0"/>
              </a:rPr>
              <a:t>xample_email@arcada.fi</a:t>
            </a:r>
          </a:p>
        </p:txBody>
      </p:sp>
      <p:sp>
        <p:nvSpPr>
          <p:cNvPr id="2" name="TextBox 1">
            <a:extLst>
              <a:ext uri="{FF2B5EF4-FFF2-40B4-BE49-F238E27FC236}">
                <a16:creationId xmlns:a16="http://schemas.microsoft.com/office/drawing/2014/main" id="{E9637C13-D49C-1DCE-08F0-DE32B1A722FD}"/>
              </a:ext>
            </a:extLst>
          </p:cNvPr>
          <p:cNvSpPr txBox="1"/>
          <p:nvPr/>
        </p:nvSpPr>
        <p:spPr>
          <a:xfrm>
            <a:off x="695729" y="3598945"/>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Introduction</a:t>
            </a:r>
          </a:p>
        </p:txBody>
      </p:sp>
      <p:sp>
        <p:nvSpPr>
          <p:cNvPr id="4" name="TextBox 3">
            <a:extLst>
              <a:ext uri="{FF2B5EF4-FFF2-40B4-BE49-F238E27FC236}">
                <a16:creationId xmlns:a16="http://schemas.microsoft.com/office/drawing/2014/main" id="{3FF91CC0-8CB4-D5FD-E117-5743DE50D558}"/>
              </a:ext>
            </a:extLst>
          </p:cNvPr>
          <p:cNvSpPr txBox="1"/>
          <p:nvPr/>
        </p:nvSpPr>
        <p:spPr>
          <a:xfrm>
            <a:off x="716894" y="4027815"/>
            <a:ext cx="4265801" cy="1600438"/>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a:t>
            </a:r>
            <a:endParaRPr lang="en-FI" sz="1400" dirty="0">
              <a:latin typeface="Arial" panose="020B0604020202020204" pitchFamily="34" charset="0"/>
              <a:cs typeface="Arial" panose="020B0604020202020204" pitchFamily="34" charset="0"/>
            </a:endParaRPr>
          </a:p>
        </p:txBody>
      </p:sp>
      <p:pic>
        <p:nvPicPr>
          <p:cNvPr id="9" name="Picture 8" descr="A person doing a trick on a skateboard&#10;&#10;Description automatically generated with medium confidence">
            <a:extLst>
              <a:ext uri="{FF2B5EF4-FFF2-40B4-BE49-F238E27FC236}">
                <a16:creationId xmlns:a16="http://schemas.microsoft.com/office/drawing/2014/main" id="{5C0DF752-51D0-1BE7-63D4-5DF7584507C9}"/>
              </a:ext>
            </a:extLst>
          </p:cNvPr>
          <p:cNvPicPr>
            <a:picLocks noChangeAspect="1"/>
          </p:cNvPicPr>
          <p:nvPr/>
        </p:nvPicPr>
        <p:blipFill>
          <a:blip r:embed="rId2"/>
          <a:stretch>
            <a:fillRect/>
          </a:stretch>
        </p:blipFill>
        <p:spPr>
          <a:xfrm>
            <a:off x="5923451" y="3691098"/>
            <a:ext cx="3140129" cy="2060709"/>
          </a:xfrm>
          <a:prstGeom prst="rect">
            <a:avLst/>
          </a:prstGeom>
        </p:spPr>
      </p:pic>
      <p:sp>
        <p:nvSpPr>
          <p:cNvPr id="15" name="TextBox 14">
            <a:extLst>
              <a:ext uri="{FF2B5EF4-FFF2-40B4-BE49-F238E27FC236}">
                <a16:creationId xmlns:a16="http://schemas.microsoft.com/office/drawing/2014/main" id="{431C17B2-7DC9-3BFB-7685-0A34ED550900}"/>
              </a:ext>
            </a:extLst>
          </p:cNvPr>
          <p:cNvSpPr txBox="1"/>
          <p:nvPr/>
        </p:nvSpPr>
        <p:spPr>
          <a:xfrm>
            <a:off x="5910924" y="5845505"/>
            <a:ext cx="257822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Lorem Ipsum is simply dummy text</a:t>
            </a:r>
            <a:endParaRPr lang="en-FI"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ABFA99A-DD09-01E1-BA52-251ABDED22B2}"/>
              </a:ext>
            </a:extLst>
          </p:cNvPr>
          <p:cNvSpPr txBox="1"/>
          <p:nvPr/>
        </p:nvSpPr>
        <p:spPr>
          <a:xfrm>
            <a:off x="716894" y="5839130"/>
            <a:ext cx="2536592"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Method</a:t>
            </a:r>
          </a:p>
        </p:txBody>
      </p:sp>
      <p:sp>
        <p:nvSpPr>
          <p:cNvPr id="19" name="TextBox 18">
            <a:extLst>
              <a:ext uri="{FF2B5EF4-FFF2-40B4-BE49-F238E27FC236}">
                <a16:creationId xmlns:a16="http://schemas.microsoft.com/office/drawing/2014/main" id="{793C8171-7171-19FC-F138-65578B92F104}"/>
              </a:ext>
            </a:extLst>
          </p:cNvPr>
          <p:cNvSpPr txBox="1"/>
          <p:nvPr/>
        </p:nvSpPr>
        <p:spPr>
          <a:xfrm>
            <a:off x="728414" y="6272686"/>
            <a:ext cx="4052475" cy="2246769"/>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a:t>
            </a:r>
          </a:p>
          <a:p>
            <a:endParaRPr lang="en-GB" sz="1400" dirty="0">
              <a:latin typeface="Arial" panose="020B0604020202020204" pitchFamily="34" charset="0"/>
              <a:cs typeface="Arial" panose="020B0604020202020204" pitchFamily="34" charset="0"/>
            </a:endParaRPr>
          </a:p>
          <a:p>
            <a:pPr marL="201583" indent="-201583">
              <a:buFont typeface="Arial" panose="020B0604020202020204" pitchFamily="34" charset="0"/>
              <a:buChar char="•"/>
            </a:pPr>
            <a:r>
              <a:rPr lang="en-GB" sz="1400" dirty="0">
                <a:latin typeface="Arial" panose="020B0604020202020204" pitchFamily="34" charset="0"/>
                <a:cs typeface="Arial" panose="020B0604020202020204" pitchFamily="34" charset="0"/>
              </a:rPr>
              <a:t>It has survived not only five centuries, but also the leap into electronic typesetting.</a:t>
            </a:r>
          </a:p>
          <a:p>
            <a:pPr marL="201583" indent="-20158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01583" indent="-201583">
              <a:buFont typeface="Arial" panose="020B0604020202020204" pitchFamily="34" charset="0"/>
              <a:buChar char="•"/>
            </a:pPr>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a:t>
            </a:r>
            <a:endParaRPr lang="en-FI"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D045B04-5DC7-317C-4245-8708BD423F88}"/>
              </a:ext>
            </a:extLst>
          </p:cNvPr>
          <p:cNvSpPr txBox="1"/>
          <p:nvPr/>
        </p:nvSpPr>
        <p:spPr>
          <a:xfrm>
            <a:off x="5888710" y="6740279"/>
            <a:ext cx="4186298"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has survived not only five centuries, but also the leap into electronic typesetting. Lorem Ipsum has been the industry's standard dummy text ever since the 1500s, when an unknown printer took. </a:t>
            </a:r>
          </a:p>
        </p:txBody>
      </p:sp>
      <p:sp>
        <p:nvSpPr>
          <p:cNvPr id="27" name="TextBox 26">
            <a:extLst>
              <a:ext uri="{FF2B5EF4-FFF2-40B4-BE49-F238E27FC236}">
                <a16:creationId xmlns:a16="http://schemas.microsoft.com/office/drawing/2014/main" id="{9336D964-1B81-75DC-7158-D26620EEBCB2}"/>
              </a:ext>
            </a:extLst>
          </p:cNvPr>
          <p:cNvSpPr txBox="1"/>
          <p:nvPr/>
        </p:nvSpPr>
        <p:spPr>
          <a:xfrm>
            <a:off x="5902309" y="6317934"/>
            <a:ext cx="198726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Purpose</a:t>
            </a:r>
          </a:p>
        </p:txBody>
      </p:sp>
      <p:pic>
        <p:nvPicPr>
          <p:cNvPr id="28" name="Picture 27">
            <a:extLst>
              <a:ext uri="{FF2B5EF4-FFF2-40B4-BE49-F238E27FC236}">
                <a16:creationId xmlns:a16="http://schemas.microsoft.com/office/drawing/2014/main" id="{84725DE5-2417-8C00-92CB-4D3E6FCEC585}"/>
              </a:ext>
            </a:extLst>
          </p:cNvPr>
          <p:cNvPicPr>
            <a:picLocks noChangeAspect="1"/>
          </p:cNvPicPr>
          <p:nvPr/>
        </p:nvPicPr>
        <p:blipFill>
          <a:blip r:embed="rId3"/>
          <a:stretch>
            <a:fillRect/>
          </a:stretch>
        </p:blipFill>
        <p:spPr>
          <a:xfrm>
            <a:off x="882528" y="8784824"/>
            <a:ext cx="1162253" cy="1537688"/>
          </a:xfrm>
          <a:prstGeom prst="rect">
            <a:avLst/>
          </a:prstGeom>
        </p:spPr>
      </p:pic>
      <p:sp>
        <p:nvSpPr>
          <p:cNvPr id="29" name="TextBox 28">
            <a:extLst>
              <a:ext uri="{FF2B5EF4-FFF2-40B4-BE49-F238E27FC236}">
                <a16:creationId xmlns:a16="http://schemas.microsoft.com/office/drawing/2014/main" id="{B3C3EF07-723B-20BA-A1FD-D61326EF81DA}"/>
              </a:ext>
            </a:extLst>
          </p:cNvPr>
          <p:cNvSpPr txBox="1"/>
          <p:nvPr/>
        </p:nvSpPr>
        <p:spPr>
          <a:xfrm>
            <a:off x="1421160" y="8733292"/>
            <a:ext cx="1107305" cy="483209"/>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Text with color</a:t>
            </a:r>
          </a:p>
        </p:txBody>
      </p:sp>
      <p:sp>
        <p:nvSpPr>
          <p:cNvPr id="30" name="TextBox 29">
            <a:extLst>
              <a:ext uri="{FF2B5EF4-FFF2-40B4-BE49-F238E27FC236}">
                <a16:creationId xmlns:a16="http://schemas.microsoft.com/office/drawing/2014/main" id="{E8D9DAD5-6219-AA36-EEFD-C0CF900C1991}"/>
              </a:ext>
            </a:extLst>
          </p:cNvPr>
          <p:cNvSpPr txBox="1"/>
          <p:nvPr/>
        </p:nvSpPr>
        <p:spPr>
          <a:xfrm>
            <a:off x="1551585" y="9399369"/>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B</a:t>
            </a:r>
          </a:p>
        </p:txBody>
      </p:sp>
      <p:sp>
        <p:nvSpPr>
          <p:cNvPr id="31" name="TextBox 30">
            <a:extLst>
              <a:ext uri="{FF2B5EF4-FFF2-40B4-BE49-F238E27FC236}">
                <a16:creationId xmlns:a16="http://schemas.microsoft.com/office/drawing/2014/main" id="{140794D0-EBF9-E013-B79D-98297BAA9EC4}"/>
              </a:ext>
            </a:extLst>
          </p:cNvPr>
          <p:cNvSpPr txBox="1"/>
          <p:nvPr/>
        </p:nvSpPr>
        <p:spPr>
          <a:xfrm>
            <a:off x="2643562" y="9319895"/>
            <a:ext cx="2918124"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Example of graphic element with dummy text.</a:t>
            </a:r>
            <a:endParaRPr lang="en-FI" sz="1200" i="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BC7641F-61B6-23D6-1E1C-704101A2F706}"/>
              </a:ext>
            </a:extLst>
          </p:cNvPr>
          <p:cNvSpPr txBox="1"/>
          <p:nvPr/>
        </p:nvSpPr>
        <p:spPr>
          <a:xfrm>
            <a:off x="1125988" y="9015371"/>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C</a:t>
            </a:r>
          </a:p>
        </p:txBody>
      </p:sp>
      <p:sp>
        <p:nvSpPr>
          <p:cNvPr id="33" name="TextBox 32">
            <a:extLst>
              <a:ext uri="{FF2B5EF4-FFF2-40B4-BE49-F238E27FC236}">
                <a16:creationId xmlns:a16="http://schemas.microsoft.com/office/drawing/2014/main" id="{26E8136F-102F-1F62-307E-61D7C73C225A}"/>
              </a:ext>
            </a:extLst>
          </p:cNvPr>
          <p:cNvSpPr txBox="1"/>
          <p:nvPr/>
        </p:nvSpPr>
        <p:spPr>
          <a:xfrm>
            <a:off x="1136739" y="9898309"/>
            <a:ext cx="1155809"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A</a:t>
            </a:r>
          </a:p>
        </p:txBody>
      </p:sp>
      <p:sp>
        <p:nvSpPr>
          <p:cNvPr id="34" name="TextBox 33">
            <a:extLst>
              <a:ext uri="{FF2B5EF4-FFF2-40B4-BE49-F238E27FC236}">
                <a16:creationId xmlns:a16="http://schemas.microsoft.com/office/drawing/2014/main" id="{FF980DB8-CF2B-F952-D7BB-B6F24C5DDCFB}"/>
              </a:ext>
            </a:extLst>
          </p:cNvPr>
          <p:cNvSpPr txBox="1"/>
          <p:nvPr/>
        </p:nvSpPr>
        <p:spPr>
          <a:xfrm>
            <a:off x="1431519" y="9986258"/>
            <a:ext cx="1342397" cy="287771"/>
          </a:xfrm>
          <a:prstGeom prst="rect">
            <a:avLst/>
          </a:prstGeom>
          <a:noFill/>
        </p:spPr>
        <p:txBody>
          <a:bodyPr wrap="square" rtlCol="0">
            <a:spAutoFit/>
          </a:bodyPr>
          <a:lstStyle/>
          <a:p>
            <a:r>
              <a:rPr lang="en-FI" sz="1270" b="1" dirty="0">
                <a:solidFill>
                  <a:srgbClr val="812990"/>
                </a:solidFill>
                <a:latin typeface="Arial" panose="020B0604020202020204" pitchFamily="34" charset="0"/>
                <a:cs typeface="Arial" panose="020B0604020202020204" pitchFamily="34" charset="0"/>
              </a:rPr>
              <a:t>Text with color</a:t>
            </a:r>
          </a:p>
        </p:txBody>
      </p:sp>
      <p:sp>
        <p:nvSpPr>
          <p:cNvPr id="35" name="TextBox 34">
            <a:extLst>
              <a:ext uri="{FF2B5EF4-FFF2-40B4-BE49-F238E27FC236}">
                <a16:creationId xmlns:a16="http://schemas.microsoft.com/office/drawing/2014/main" id="{EDACD2D0-EB01-7C48-433D-AC225FFBB91A}"/>
              </a:ext>
            </a:extLst>
          </p:cNvPr>
          <p:cNvSpPr txBox="1"/>
          <p:nvPr/>
        </p:nvSpPr>
        <p:spPr>
          <a:xfrm>
            <a:off x="5923452" y="8123946"/>
            <a:ext cx="4065118"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versions of Lorem Ipsum. unknown printer took a galley of type and scrambled it to make a type specimen book. It has survived not only five centuries, but also the leap into electronic typesetting, remaining essentially unchanged</a:t>
            </a:r>
          </a:p>
        </p:txBody>
      </p:sp>
      <p:sp>
        <p:nvSpPr>
          <p:cNvPr id="36" name="TextBox 35">
            <a:extLst>
              <a:ext uri="{FF2B5EF4-FFF2-40B4-BE49-F238E27FC236}">
                <a16:creationId xmlns:a16="http://schemas.microsoft.com/office/drawing/2014/main" id="{7D49147D-FD2E-D9C5-45CB-6442CA3585EF}"/>
              </a:ext>
            </a:extLst>
          </p:cNvPr>
          <p:cNvSpPr txBox="1"/>
          <p:nvPr/>
        </p:nvSpPr>
        <p:spPr>
          <a:xfrm>
            <a:off x="786059" y="12346209"/>
            <a:ext cx="1871761"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Lorem Ipsum is simply dummy text of.</a:t>
            </a:r>
            <a:endParaRPr lang="en-FI"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7DCFA42-C9D3-FE5C-02BB-3C173776299D}"/>
              </a:ext>
            </a:extLst>
          </p:cNvPr>
          <p:cNvSpPr txBox="1"/>
          <p:nvPr/>
        </p:nvSpPr>
        <p:spPr>
          <a:xfrm>
            <a:off x="5923451" y="12135269"/>
            <a:ext cx="3464604" cy="399789"/>
          </a:xfrm>
          <a:prstGeom prst="rect">
            <a:avLst/>
          </a:prstGeom>
          <a:noFill/>
        </p:spPr>
        <p:txBody>
          <a:bodyPr wrap="square" rtlCol="0">
            <a:spAutoFit/>
          </a:bodyPr>
          <a:lstStyle/>
          <a:p>
            <a:r>
              <a:rPr lang="en-GB" sz="1998" b="1" dirty="0">
                <a:latin typeface="Arial" panose="020B0604020202020204" pitchFamily="34" charset="0"/>
                <a:cs typeface="Arial" panose="020B0604020202020204" pitchFamily="34" charset="0"/>
              </a:rPr>
              <a:t>References</a:t>
            </a:r>
            <a:endParaRPr lang="en-FI" sz="1998" b="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86F1CF1-E48E-E92C-4A36-A6F10D3066EF}"/>
              </a:ext>
            </a:extLst>
          </p:cNvPr>
          <p:cNvSpPr txBox="1"/>
          <p:nvPr/>
        </p:nvSpPr>
        <p:spPr>
          <a:xfrm>
            <a:off x="5787416" y="12530165"/>
            <a:ext cx="4253280" cy="830997"/>
          </a:xfrm>
          <a:prstGeom prst="rect">
            <a:avLst/>
          </a:prstGeom>
          <a:noFill/>
        </p:spPr>
        <p:txBody>
          <a:bodyPr wrap="square" rtlCol="0">
            <a:spAutoFit/>
          </a:bodyPr>
          <a:lstStyle/>
          <a:p>
            <a:pPr marL="161266" indent="-161266">
              <a:buFont typeface="+mj-lt"/>
              <a:buAutoNum type="arabicPeriod"/>
            </a:pPr>
            <a:r>
              <a:rPr lang="en-GB" sz="1200" dirty="0" err="1">
                <a:solidFill>
                  <a:srgbClr val="373D3F"/>
                </a:solidFill>
                <a:latin typeface="Arial" panose="020B0604020202020204" pitchFamily="34" charset="0"/>
                <a:cs typeface="Arial" panose="020B0604020202020204" pitchFamily="34" charset="0"/>
              </a:rPr>
              <a:t>McMurran</a:t>
            </a:r>
            <a:r>
              <a:rPr lang="en-GB" sz="1200" dirty="0">
                <a:solidFill>
                  <a:srgbClr val="373D3F"/>
                </a:solidFill>
                <a:latin typeface="Arial" panose="020B0604020202020204" pitchFamily="34" charset="0"/>
                <a:cs typeface="Arial" panose="020B0604020202020204" pitchFamily="34" charset="0"/>
              </a:rPr>
              <a:t>, L. and Christopher, B. (2009). Example of references. References &amp; Poster template 15(1):102-108.</a:t>
            </a:r>
          </a:p>
          <a:p>
            <a:endParaRPr lang="en-GB" sz="1200" dirty="0">
              <a:solidFill>
                <a:srgbClr val="373D3F"/>
              </a:solidFill>
              <a:latin typeface="Montserrat" panose="020F0502020204030204" pitchFamily="34" charset="0"/>
            </a:endParaRPr>
          </a:p>
          <a:p>
            <a:endParaRPr lang="en-FI" sz="1200" dirty="0">
              <a:latin typeface="Arial" panose="020B0604020202020204" pitchFamily="34" charset="0"/>
              <a:cs typeface="Arial" panose="020B0604020202020204" pitchFamily="34" charset="0"/>
            </a:endParaRPr>
          </a:p>
        </p:txBody>
      </p:sp>
      <p:pic>
        <p:nvPicPr>
          <p:cNvPr id="39" name="Picture 38" descr="A person doing a trick on a skateboard&#10;&#10;Description automatically generated with medium confidence">
            <a:extLst>
              <a:ext uri="{FF2B5EF4-FFF2-40B4-BE49-F238E27FC236}">
                <a16:creationId xmlns:a16="http://schemas.microsoft.com/office/drawing/2014/main" id="{2D15D450-D286-0B63-24D5-3733F25CCBB5}"/>
              </a:ext>
            </a:extLst>
          </p:cNvPr>
          <p:cNvPicPr>
            <a:picLocks noChangeAspect="1"/>
          </p:cNvPicPr>
          <p:nvPr/>
        </p:nvPicPr>
        <p:blipFill>
          <a:blip r:embed="rId2"/>
          <a:stretch>
            <a:fillRect/>
          </a:stretch>
        </p:blipFill>
        <p:spPr>
          <a:xfrm>
            <a:off x="3123328" y="11038502"/>
            <a:ext cx="1840460" cy="1207802"/>
          </a:xfrm>
          <a:prstGeom prst="rect">
            <a:avLst/>
          </a:prstGeom>
        </p:spPr>
      </p:pic>
      <p:pic>
        <p:nvPicPr>
          <p:cNvPr id="40" name="Picture 39" descr="A person doing a trick on a skateboard&#10;&#10;Description automatically generated with medium confidence">
            <a:extLst>
              <a:ext uri="{FF2B5EF4-FFF2-40B4-BE49-F238E27FC236}">
                <a16:creationId xmlns:a16="http://schemas.microsoft.com/office/drawing/2014/main" id="{AB8ED989-8CBD-62B7-0CB0-722D2CBE3257}"/>
              </a:ext>
            </a:extLst>
          </p:cNvPr>
          <p:cNvPicPr>
            <a:picLocks noChangeAspect="1"/>
          </p:cNvPicPr>
          <p:nvPr/>
        </p:nvPicPr>
        <p:blipFill>
          <a:blip r:embed="rId2"/>
          <a:stretch>
            <a:fillRect/>
          </a:stretch>
        </p:blipFill>
        <p:spPr>
          <a:xfrm>
            <a:off x="817360" y="11043666"/>
            <a:ext cx="1840460" cy="1207802"/>
          </a:xfrm>
          <a:prstGeom prst="rect">
            <a:avLst/>
          </a:prstGeom>
        </p:spPr>
      </p:pic>
      <p:sp>
        <p:nvSpPr>
          <p:cNvPr id="41" name="TextBox 40">
            <a:extLst>
              <a:ext uri="{FF2B5EF4-FFF2-40B4-BE49-F238E27FC236}">
                <a16:creationId xmlns:a16="http://schemas.microsoft.com/office/drawing/2014/main" id="{61E94569-474D-26DA-8D2C-866A86A1ED2B}"/>
              </a:ext>
            </a:extLst>
          </p:cNvPr>
          <p:cNvSpPr txBox="1"/>
          <p:nvPr/>
        </p:nvSpPr>
        <p:spPr>
          <a:xfrm>
            <a:off x="5923452" y="10725019"/>
            <a:ext cx="4253280"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Text of the printing and typesetting industry. Lorem Ipsum has been the industry's standard dummy text ever since the 1500s, when an unknown printer took a galley of type and scrambled it to make a type.</a:t>
            </a:r>
          </a:p>
        </p:txBody>
      </p:sp>
      <p:sp>
        <p:nvSpPr>
          <p:cNvPr id="42" name="TextBox 41">
            <a:extLst>
              <a:ext uri="{FF2B5EF4-FFF2-40B4-BE49-F238E27FC236}">
                <a16:creationId xmlns:a16="http://schemas.microsoft.com/office/drawing/2014/main" id="{E8B917BE-4E87-ED62-5AC9-CA1CC0BDC26B}"/>
              </a:ext>
            </a:extLst>
          </p:cNvPr>
          <p:cNvSpPr txBox="1"/>
          <p:nvPr/>
        </p:nvSpPr>
        <p:spPr>
          <a:xfrm>
            <a:off x="3090123" y="12304262"/>
            <a:ext cx="2578227"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Lorem Ipsum is simply </a:t>
            </a:r>
          </a:p>
          <a:p>
            <a:r>
              <a:rPr lang="en-GB" sz="1200" i="1" dirty="0">
                <a:latin typeface="Arial" panose="020B0604020202020204" pitchFamily="34" charset="0"/>
                <a:cs typeface="Arial" panose="020B0604020202020204" pitchFamily="34" charset="0"/>
              </a:rPr>
              <a:t>dummy text</a:t>
            </a:r>
            <a:endParaRPr lang="en-FI" sz="1200" i="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3BF6AF9-9D5B-22A9-231A-51CC867ECEA2}"/>
              </a:ext>
            </a:extLst>
          </p:cNvPr>
          <p:cNvSpPr txBox="1"/>
          <p:nvPr/>
        </p:nvSpPr>
        <p:spPr>
          <a:xfrm>
            <a:off x="5912821" y="7749406"/>
            <a:ext cx="2544506" cy="399789"/>
          </a:xfrm>
          <a:prstGeom prst="rect">
            <a:avLst/>
          </a:prstGeom>
          <a:noFill/>
        </p:spPr>
        <p:txBody>
          <a:bodyPr wrap="square" rtlCol="0">
            <a:spAutoFit/>
          </a:bodyPr>
          <a:lstStyle/>
          <a:p>
            <a:r>
              <a:rPr lang="en-FI" sz="1998" b="1" dirty="0">
                <a:latin typeface="Arial" panose="020B0604020202020204" pitchFamily="34" charset="0"/>
                <a:cs typeface="Arial" panose="020B0604020202020204" pitchFamily="34" charset="0"/>
              </a:rPr>
              <a:t>Results</a:t>
            </a:r>
          </a:p>
        </p:txBody>
      </p:sp>
      <p:sp>
        <p:nvSpPr>
          <p:cNvPr id="44" name="TextBox 43">
            <a:extLst>
              <a:ext uri="{FF2B5EF4-FFF2-40B4-BE49-F238E27FC236}">
                <a16:creationId xmlns:a16="http://schemas.microsoft.com/office/drawing/2014/main" id="{8580D66B-85B9-63CF-EED5-B2F6D01EBDC9}"/>
              </a:ext>
            </a:extLst>
          </p:cNvPr>
          <p:cNvSpPr txBox="1"/>
          <p:nvPr/>
        </p:nvSpPr>
        <p:spPr>
          <a:xfrm>
            <a:off x="5912822" y="10308989"/>
            <a:ext cx="2662283" cy="399789"/>
          </a:xfrm>
          <a:prstGeom prst="rect">
            <a:avLst/>
          </a:prstGeom>
          <a:noFill/>
        </p:spPr>
        <p:txBody>
          <a:bodyPr wrap="square" rtlCol="0">
            <a:spAutoFit/>
          </a:bodyPr>
          <a:lstStyle/>
          <a:p>
            <a:r>
              <a:rPr lang="en-GB" sz="1998" b="1" dirty="0">
                <a:latin typeface="Arial" panose="020B0604020202020204" pitchFamily="34" charset="0"/>
                <a:cs typeface="Arial" panose="020B0604020202020204" pitchFamily="34" charset="0"/>
              </a:rPr>
              <a:t>Conclusion</a:t>
            </a:r>
            <a:endParaRPr lang="en-FI" sz="1998"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366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34009</TotalTime>
  <Words>767</Words>
  <Application>Microsoft Macintosh PowerPoint</Application>
  <PresentationFormat>Custom</PresentationFormat>
  <Paragraphs>80</Paragraphs>
  <Slides>4</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Helvetica Neue</vt:lpstr>
      <vt:lpstr>Montserrat</vt:lpstr>
      <vt:lpstr>Office Theme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Arcada</dc:creator>
  <cp:keywords/>
  <dc:description/>
  <cp:lastModifiedBy>Christian Bergman</cp:lastModifiedBy>
  <cp:revision>22</cp:revision>
  <dcterms:created xsi:type="dcterms:W3CDTF">2023-01-17T11:31:23Z</dcterms:created>
  <dcterms:modified xsi:type="dcterms:W3CDTF">2023-09-13T12:15:59Z</dcterms:modified>
  <cp:category/>
</cp:coreProperties>
</file>